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1"/>
            <a:ext cx="10464800" cy="60977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 cap="all" sz="7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3800"/>
              </a:spcBef>
              <a:buSzPct val="82000"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863600" indent="-431800">
              <a:spcBef>
                <a:spcPts val="3800"/>
              </a:spcBef>
              <a:buSzPct val="82000"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295400" indent="-431800">
              <a:spcBef>
                <a:spcPts val="3800"/>
              </a:spcBef>
              <a:buSzPct val="82000"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727200" indent="-431800">
              <a:spcBef>
                <a:spcPts val="3800"/>
              </a:spcBef>
              <a:buSzPct val="82000"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159000" indent="-431800">
              <a:spcBef>
                <a:spcPts val="3800"/>
              </a:spcBef>
              <a:buSzPct val="82000"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–Johnny Appleseed"/>
          <p:cNvSpPr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28" name="“Type a quote here.”"/>
          <p:cNvSpPr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7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8" name="Image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3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4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Relationship Id="rId3" Type="http://schemas.openxmlformats.org/officeDocument/2006/relationships/image" Target="../media/image3.png"/><Relationship Id="rId4" Type="http://schemas.openxmlformats.org/officeDocument/2006/relationships/image" Target="../media/image18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23.jpeg"/><Relationship Id="rId4" Type="http://schemas.openxmlformats.org/officeDocument/2006/relationships/image" Target="../media/image24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mailto:erinjones93@gmail.com" TargetMode="Externa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hyperlink" Target="https://youtu.be/J97F53CAA1I" TargetMode="Externa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hyperlink" Target="https://youtu.be/eSBnFu1YnrU" TargetMode="Externa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hyperlink" Target="https://youtu.be/aYp94Kk8AdE" TargetMode="Externa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hyperlink" Target="http://www.wsj.com/video/women-athletes-and-balancing-sex-talent/6832B33C-C66E-497A-830C-0345D8670F78.html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inning in Life"/>
          <p:cNvSpPr txBox="1"/>
          <p:nvPr>
            <p:ph type="title"/>
          </p:nvPr>
        </p:nvSpPr>
        <p:spPr>
          <a:xfrm>
            <a:off x="639972" y="7013388"/>
            <a:ext cx="10464801" cy="1499547"/>
          </a:xfrm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r>
              <a:t> </a:t>
            </a:r>
            <a:r>
              <a:rPr sz="9100"/>
              <a:t>Winning in Life</a:t>
            </a:r>
          </a:p>
        </p:txBody>
      </p:sp>
      <p:sp>
        <p:nvSpPr>
          <p:cNvPr id="175" name="In pursuit of a dream..."/>
          <p:cNvSpPr txBox="1"/>
          <p:nvPr>
            <p:ph type="body" sz="half" idx="1"/>
          </p:nvPr>
        </p:nvSpPr>
        <p:spPr>
          <a:xfrm>
            <a:off x="164237" y="8564846"/>
            <a:ext cx="11004824" cy="2956096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/>
            <a:r>
              <a:t> In pursuit of a dream...</a:t>
            </a:r>
          </a:p>
        </p:txBody>
      </p:sp>
      <p:pic>
        <p:nvPicPr>
          <p:cNvPr id="176" name="3010703C-2123-46F2-AF1D-3480A6580797-L0-001.jpeg" descr="3010703C-2123-46F2-AF1D-3480A6580797-L0-001.jpeg"/>
          <p:cNvPicPr>
            <a:picLocks noChangeAspect="1"/>
          </p:cNvPicPr>
          <p:nvPr/>
        </p:nvPicPr>
        <p:blipFill>
          <a:blip r:embed="rId2">
            <a:extLst/>
          </a:blip>
          <a:srcRect l="3940" t="10857" r="3940" b="4805"/>
          <a:stretch>
            <a:fillRect/>
          </a:stretch>
        </p:blipFill>
        <p:spPr>
          <a:xfrm>
            <a:off x="738351" y="72226"/>
            <a:ext cx="11759403" cy="7119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BA65CF69-236B-44BB-9733-7D329F32B901-L0-001.jpeg" descr="BA65CF69-236B-44BB-9733-7D329F32B901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53" r="0" b="1353"/>
          <a:stretch>
            <a:fillRect/>
          </a:stretch>
        </p:blipFill>
        <p:spPr>
          <a:xfrm>
            <a:off x="7099495" y="4972050"/>
            <a:ext cx="5334001" cy="3898901"/>
          </a:xfrm>
          <a:prstGeom prst="rect">
            <a:avLst/>
          </a:prstGeom>
        </p:spPr>
      </p:pic>
      <p:pic>
        <p:nvPicPr>
          <p:cNvPr id="198" name="6DAE43DF-CB75-4445-8DFE-45F3DEBE276E-L0-001.jpeg" descr="6DAE43DF-CB75-4445-8DFE-45F3DEBE276E-L0-001.jpe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167229" y="489572"/>
            <a:ext cx="5198534" cy="3898901"/>
          </a:xfrm>
          <a:prstGeom prst="rect">
            <a:avLst/>
          </a:prstGeom>
        </p:spPr>
      </p:pic>
      <p:pic>
        <p:nvPicPr>
          <p:cNvPr id="199" name="A45841CF-4F00-4F2E-BEBD-09D261CF21CB-L0-001.jpeg" descr="A45841CF-4F00-4F2E-BEBD-09D261CF21CB-L0-001.jpe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7687" t="0" r="19840" b="0"/>
          <a:stretch>
            <a:fillRect/>
          </a:stretch>
        </p:blipFill>
        <p:spPr>
          <a:xfrm>
            <a:off x="191485" y="1240544"/>
            <a:ext cx="5334001" cy="76241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6507" r="0" b="16507"/>
          <a:stretch>
            <a:fillRect/>
          </a:stretch>
        </p:blipFill>
        <p:spPr>
          <a:xfrm>
            <a:off x="1042125" y="0"/>
            <a:ext cx="1092055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ay YES to challenge.…"/>
          <p:cNvSpPr txBox="1"/>
          <p:nvPr>
            <p:ph type="title"/>
          </p:nvPr>
        </p:nvSpPr>
        <p:spPr>
          <a:xfrm>
            <a:off x="498537" y="654258"/>
            <a:ext cx="12007726" cy="8599377"/>
          </a:xfrm>
          <a:prstGeom prst="rect">
            <a:avLst/>
          </a:prstGeom>
        </p:spPr>
        <p:txBody>
          <a:bodyPr/>
          <a:lstStyle/>
          <a:p>
            <a:pPr/>
            <a:r>
              <a:t>Say YES to challenge. </a:t>
            </a:r>
          </a:p>
          <a:p>
            <a:pPr/>
            <a:r>
              <a:t>Do things that are bigger than you. </a:t>
            </a:r>
          </a:p>
          <a:p>
            <a:pPr/>
            <a:r>
              <a:t>Whether you accomplish your goal or not, you will grow from it.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913" r="0" b="2913"/>
          <a:stretch>
            <a:fillRect/>
          </a:stretch>
        </p:blipFill>
        <p:spPr>
          <a:xfrm>
            <a:off x="6517133" y="5015391"/>
            <a:ext cx="6070635" cy="4569404"/>
          </a:xfrm>
          <a:prstGeom prst="rect">
            <a:avLst/>
          </a:prstGeom>
        </p:spPr>
      </p:pic>
      <p:pic>
        <p:nvPicPr>
          <p:cNvPr id="206" name="Image" descr="Image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19364" r="0" b="30000"/>
          <a:stretch>
            <a:fillRect/>
          </a:stretch>
        </p:blipFill>
        <p:spPr>
          <a:xfrm>
            <a:off x="6353225" y="-833933"/>
            <a:ext cx="6064287" cy="5469118"/>
          </a:xfrm>
          <a:prstGeom prst="rect">
            <a:avLst/>
          </a:prstGeom>
        </p:spPr>
      </p:pic>
      <p:pic>
        <p:nvPicPr>
          <p:cNvPr id="207" name="D27B3CFD-05BD-4021-9917-8E27F028BE1A-L0-001.jpeg" descr="D27B3CFD-05BD-4021-9917-8E27F028BE1A-L0-001.jpe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5414" t="0" r="5414" b="0"/>
          <a:stretch>
            <a:fillRect/>
          </a:stretch>
        </p:blipFill>
        <p:spPr>
          <a:xfrm>
            <a:off x="248847" y="529034"/>
            <a:ext cx="5815551" cy="86956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38482" y="0"/>
            <a:ext cx="732783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ailure is necessary on the path to success.…"/>
          <p:cNvSpPr txBox="1"/>
          <p:nvPr>
            <p:ph type="title"/>
          </p:nvPr>
        </p:nvSpPr>
        <p:spPr>
          <a:xfrm>
            <a:off x="344244" y="718546"/>
            <a:ext cx="12316312" cy="8316508"/>
          </a:xfrm>
          <a:prstGeom prst="rect">
            <a:avLst/>
          </a:prstGeom>
        </p:spPr>
        <p:txBody>
          <a:bodyPr/>
          <a:lstStyle/>
          <a:p>
            <a:pPr defTabSz="496570">
              <a:defRPr sz="6800"/>
            </a:pPr>
            <a:r>
              <a:t>Failure is necessary on the path to success. </a:t>
            </a:r>
          </a:p>
          <a:p>
            <a:pPr defTabSz="496570">
              <a:defRPr sz="6800"/>
            </a:pPr>
            <a:r>
              <a:t>If you have big goals or big dreams, you need to be willing to fall down along the way.</a:t>
            </a:r>
          </a:p>
          <a:p>
            <a:pPr defTabSz="496570">
              <a:defRPr sz="6800"/>
            </a:pPr>
            <a:r>
              <a:t>Just make sure you don’t stay down when that day comes!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19DE911B-7F60-48BB-ADF2-AAEEBB2EF06D-L0-001.jpeg" descr="19DE911B-7F60-48BB-ADF2-AAEEBB2EF06D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698581" y="5401285"/>
            <a:ext cx="4988031" cy="4003339"/>
          </a:xfrm>
          <a:prstGeom prst="rect">
            <a:avLst/>
          </a:prstGeom>
        </p:spPr>
      </p:pic>
      <p:pic>
        <p:nvPicPr>
          <p:cNvPr id="214" name="IMG_0217.JPG" descr="IMG_0217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0" r="0" b="17889"/>
          <a:stretch>
            <a:fillRect/>
          </a:stretch>
        </p:blipFill>
        <p:spPr>
          <a:xfrm>
            <a:off x="6930899" y="305209"/>
            <a:ext cx="4523197" cy="4952001"/>
          </a:xfrm>
          <a:prstGeom prst="rect">
            <a:avLst/>
          </a:prstGeom>
        </p:spPr>
      </p:pic>
      <p:pic>
        <p:nvPicPr>
          <p:cNvPr id="215" name="Image" descr="Image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9957" t="0" r="19957" b="0"/>
          <a:stretch>
            <a:fillRect/>
          </a:stretch>
        </p:blipFill>
        <p:spPr>
          <a:xfrm>
            <a:off x="165231" y="1319804"/>
            <a:ext cx="6111360" cy="76282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You can do some really GOOD things on your own, but GREAT things require a team!"/>
          <p:cNvSpPr txBox="1"/>
          <p:nvPr>
            <p:ph type="title"/>
          </p:nvPr>
        </p:nvSpPr>
        <p:spPr>
          <a:xfrm>
            <a:off x="1270000" y="1374290"/>
            <a:ext cx="10464800" cy="7005020"/>
          </a:xfrm>
          <a:prstGeom prst="rect">
            <a:avLst/>
          </a:prstGeom>
        </p:spPr>
        <p:txBody>
          <a:bodyPr/>
          <a:lstStyle/>
          <a:p>
            <a:pPr/>
            <a:r>
              <a:t>You can do some really GOOD things on your own, but GREAT things require a team!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12556"/>
          <a:stretch>
            <a:fillRect/>
          </a:stretch>
        </p:blipFill>
        <p:spPr>
          <a:xfrm>
            <a:off x="7239009" y="4482623"/>
            <a:ext cx="4292624" cy="5004854"/>
          </a:xfrm>
          <a:prstGeom prst="rect">
            <a:avLst/>
          </a:prstGeom>
        </p:spPr>
      </p:pic>
      <p:pic>
        <p:nvPicPr>
          <p:cNvPr id="220" name="Image" descr="Image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2861" t="0" r="2861" b="0"/>
          <a:stretch>
            <a:fillRect/>
          </a:stretch>
        </p:blipFill>
        <p:spPr>
          <a:xfrm>
            <a:off x="6718300" y="374691"/>
            <a:ext cx="5334000" cy="3771901"/>
          </a:xfrm>
          <a:prstGeom prst="rect">
            <a:avLst/>
          </a:prstGeom>
        </p:spPr>
      </p:pic>
      <p:pic>
        <p:nvPicPr>
          <p:cNvPr id="221" name="24A3B832-8651-4CF6-8FD2-CE3F400B97A5-L0-001.jpeg" descr="24A3B832-8651-4CF6-8FD2-CE3F400B97A5-L0-001.jpe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5414" t="0" r="5414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534" t="0" r="9293" b="0"/>
          <a:stretch>
            <a:fillRect/>
          </a:stretch>
        </p:blipFill>
        <p:spPr>
          <a:xfrm>
            <a:off x="0" y="2593065"/>
            <a:ext cx="13004800" cy="54932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5 lessons learned on the run..."/>
          <p:cNvSpPr txBox="1"/>
          <p:nvPr>
            <p:ph type="title"/>
          </p:nvPr>
        </p:nvSpPr>
        <p:spPr>
          <a:xfrm>
            <a:off x="393385" y="603858"/>
            <a:ext cx="12218030" cy="1459284"/>
          </a:xfrm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pPr/>
            <a:r>
              <a:t>5 lessons learned on the run...</a:t>
            </a:r>
          </a:p>
        </p:txBody>
      </p:sp>
      <p:sp>
        <p:nvSpPr>
          <p:cNvPr id="179" name="It’s not about where you start but where you finish.…"/>
          <p:cNvSpPr txBox="1"/>
          <p:nvPr>
            <p:ph type="body" idx="1"/>
          </p:nvPr>
        </p:nvSpPr>
        <p:spPr>
          <a:xfrm>
            <a:off x="303381" y="1690760"/>
            <a:ext cx="12398038" cy="7597987"/>
          </a:xfrm>
          <a:prstGeom prst="rect">
            <a:avLst/>
          </a:prstGeom>
        </p:spPr>
        <p:txBody>
          <a:bodyPr/>
          <a:lstStyle/>
          <a:p>
            <a:pPr marL="694531" indent="-694531">
              <a:buSzPct val="100000"/>
              <a:buAutoNum type="arabicPeriod" startAt="1"/>
              <a:defRPr sz="3500"/>
            </a:pPr>
            <a:r>
              <a:t>It’s not about where you start but where you finish.</a:t>
            </a:r>
          </a:p>
          <a:p>
            <a:pPr marL="694531" indent="-694531">
              <a:buSzPct val="100000"/>
              <a:buAutoNum type="arabicPeriod" startAt="1"/>
              <a:defRPr sz="3500"/>
            </a:pPr>
            <a:r>
              <a:t>Being average is easy. Just show up. Greatness is a to do more than just show up. </a:t>
            </a:r>
          </a:p>
          <a:p>
            <a:pPr marL="694531" indent="-694531">
              <a:buSzPct val="100000"/>
              <a:buAutoNum type="arabicPeriod" startAt="1"/>
              <a:defRPr sz="3500"/>
            </a:pPr>
            <a:r>
              <a:t>Say YES to challenge. Challenge makes you better. </a:t>
            </a:r>
          </a:p>
          <a:p>
            <a:pPr marL="694531" indent="-694531">
              <a:buSzPct val="100000"/>
              <a:buAutoNum type="arabicPeriod" startAt="1"/>
              <a:defRPr sz="3500"/>
            </a:pPr>
            <a:r>
              <a:t>Embrace failure. It’s necessary on the way to success. </a:t>
            </a:r>
          </a:p>
          <a:p>
            <a:pPr marL="694531" indent="-694531">
              <a:buSzPct val="100000"/>
              <a:buAutoNum type="arabicPeriod" startAt="1"/>
              <a:defRPr sz="3500"/>
            </a:pPr>
            <a:r>
              <a:t>You can do good things alone. Great things require a team.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7592" r="0" b="8594"/>
          <a:stretch>
            <a:fillRect/>
          </a:stretch>
        </p:blipFill>
        <p:spPr>
          <a:xfrm>
            <a:off x="6684339" y="4012652"/>
            <a:ext cx="5504783" cy="5417688"/>
          </a:xfrm>
          <a:prstGeom prst="rect">
            <a:avLst/>
          </a:prstGeom>
        </p:spPr>
      </p:pic>
      <p:pic>
        <p:nvPicPr>
          <p:cNvPr id="226" name="Image" descr="Image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14467" r="0" b="14467"/>
          <a:stretch>
            <a:fillRect/>
          </a:stretch>
        </p:blipFill>
        <p:spPr>
          <a:xfrm>
            <a:off x="7360937" y="111016"/>
            <a:ext cx="4048744" cy="3836373"/>
          </a:xfrm>
          <a:prstGeom prst="rect">
            <a:avLst/>
          </a:prstGeom>
        </p:spPr>
      </p:pic>
      <p:pic>
        <p:nvPicPr>
          <p:cNvPr id="227" name="Image" descr="Image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0" t="14270" r="0" b="14270"/>
          <a:stretch>
            <a:fillRect/>
          </a:stretch>
        </p:blipFill>
        <p:spPr>
          <a:xfrm>
            <a:off x="78175" y="889000"/>
            <a:ext cx="6208325" cy="797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rinjones93@gmail.com…"/>
          <p:cNvSpPr/>
          <p:nvPr>
            <p:ph type="body" idx="13"/>
          </p:nvPr>
        </p:nvSpPr>
        <p:spPr>
          <a:xfrm>
            <a:off x="704260" y="2740887"/>
            <a:ext cx="11596280" cy="5588001"/>
          </a:xfrm>
          <a:prstGeom prst="rect">
            <a:avLst/>
          </a:prstGeom>
        </p:spPr>
        <p:txBody>
          <a:bodyPr/>
          <a:lstStyle/>
          <a:p>
            <a:pPr>
              <a:defRPr sz="6300"/>
            </a:pPr>
            <a:r>
              <a:rPr u="sng">
                <a:hlinkClick r:id="rId2" invalidUrl="" action="" tgtFrame="" tooltip="" history="1" highlightClick="0" endSnd="0"/>
              </a:rPr>
              <a:t>erinjones93@gmail.com</a:t>
            </a:r>
            <a:r>
              <a:t> </a:t>
            </a:r>
          </a:p>
          <a:p>
            <a:pPr>
              <a:defRPr sz="6300"/>
            </a:pPr>
          </a:p>
          <a:p>
            <a:pPr>
              <a:defRPr sz="6300"/>
            </a:pPr>
            <a:r>
              <a:t>Public Facebook (Erin Jones 2016)</a:t>
            </a:r>
          </a:p>
          <a:p>
            <a:pPr>
              <a:defRPr sz="6300"/>
            </a:pPr>
            <a:r>
              <a:t>Instagram (@erinin2016)</a:t>
            </a:r>
          </a:p>
          <a:p>
            <a:pPr>
              <a:defRPr sz="6300"/>
            </a:pPr>
            <a:r>
              <a:t>Twitter (erinjonesin2016)</a:t>
            </a:r>
          </a:p>
          <a:p>
            <a:pPr>
              <a:defRPr sz="6300"/>
            </a:pPr>
            <a:r>
              <a:t>LinkedIn (Erin Jones)</a:t>
            </a:r>
          </a:p>
        </p:txBody>
      </p:sp>
      <p:sp>
        <p:nvSpPr>
          <p:cNvPr id="230" name="My contact info:"/>
          <p:cNvSpPr/>
          <p:nvPr>
            <p:ph type="body" idx="14"/>
          </p:nvPr>
        </p:nvSpPr>
        <p:spPr>
          <a:xfrm>
            <a:off x="1270000" y="862819"/>
            <a:ext cx="10464800" cy="11176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My contact info: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F93BD549-D31C-4CD7-91CB-B9DED683F13C-L0-001.jpeg" descr="F93BD549-D31C-4CD7-91CB-B9DED683F13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823" t="0" r="8823" b="0"/>
          <a:stretch>
            <a:fillRect/>
          </a:stretch>
        </p:blipFill>
        <p:spPr>
          <a:xfrm>
            <a:off x="6718300" y="3929126"/>
            <a:ext cx="5334000" cy="3609848"/>
          </a:xfrm>
          <a:prstGeom prst="rect">
            <a:avLst/>
          </a:prstGeom>
        </p:spPr>
      </p:pic>
      <p:sp>
        <p:nvSpPr>
          <p:cNvPr id="233" name="Guys - Coach Car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Guys - Coach Carter</a:t>
            </a:r>
          </a:p>
        </p:txBody>
      </p:sp>
      <p:sp>
        <p:nvSpPr>
          <p:cNvPr id="234" name="https://youtu.be/J97F53CAA1I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https://youtu.be/J97F53CAA1I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95A8A144-FA21-45C0-89F0-ED19601C706B-L0-001.jpeg" descr="95A8A144-FA21-45C0-89F0-ED19601C706B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579" t="0" r="8579" b="0"/>
          <a:stretch>
            <a:fillRect/>
          </a:stretch>
        </p:blipFill>
        <p:spPr>
          <a:xfrm>
            <a:off x="6718299" y="3952621"/>
            <a:ext cx="5334001" cy="3562858"/>
          </a:xfrm>
          <a:prstGeom prst="rect">
            <a:avLst/>
          </a:prstGeom>
        </p:spPr>
      </p:pic>
      <p:sp>
        <p:nvSpPr>
          <p:cNvPr id="237" name="Facing the Gia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Facing the Giants</a:t>
            </a:r>
          </a:p>
        </p:txBody>
      </p:sp>
      <p:sp>
        <p:nvSpPr>
          <p:cNvPr id="238" name="https://youtu.be/-sUKoKQlEC4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https://youtu.be/-sUKoKQlEC4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Ques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reate partnerships"/>
          <p:cNvSpPr txBox="1"/>
          <p:nvPr>
            <p:ph type="title"/>
          </p:nvPr>
        </p:nvSpPr>
        <p:spPr>
          <a:xfrm>
            <a:off x="500593" y="652844"/>
            <a:ext cx="12293601" cy="2438401"/>
          </a:xfrm>
          <a:prstGeom prst="rect">
            <a:avLst/>
          </a:prstGeom>
        </p:spPr>
        <p:txBody>
          <a:bodyPr/>
          <a:lstStyle/>
          <a:p>
            <a:pPr/>
            <a:r>
              <a:t>Create partnerships</a:t>
            </a:r>
          </a:p>
        </p:txBody>
      </p:sp>
      <p:sp>
        <p:nvSpPr>
          <p:cNvPr id="243" name="Listen to directions and create 3 partnerships:"/>
          <p:cNvSpPr txBox="1"/>
          <p:nvPr>
            <p:ph type="body" sz="half" idx="1"/>
          </p:nvPr>
        </p:nvSpPr>
        <p:spPr>
          <a:xfrm>
            <a:off x="317988" y="2446957"/>
            <a:ext cx="6184412" cy="62992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200"/>
              </a:spcBef>
              <a:buSzTx/>
              <a:buNone/>
              <a:defRPr sz="50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Listen to directions and create 3 partnerships:</a:t>
            </a:r>
          </a:p>
        </p:txBody>
      </p:sp>
      <p:sp>
        <p:nvSpPr>
          <p:cNvPr id="244" name="Noon ______________…"/>
          <p:cNvSpPr txBox="1"/>
          <p:nvPr/>
        </p:nvSpPr>
        <p:spPr>
          <a:xfrm>
            <a:off x="6647392" y="2023798"/>
            <a:ext cx="5822813" cy="696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>
              <a:spcBef>
                <a:spcPts val="3800"/>
              </a:spcBef>
              <a:defRPr b="0" sz="45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Noon ______________</a:t>
            </a:r>
          </a:p>
          <a:p>
            <a:pPr algn="l">
              <a:spcBef>
                <a:spcPts val="3800"/>
              </a:spcBef>
              <a:defRPr b="0" sz="45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2:00 ________________</a:t>
            </a:r>
          </a:p>
          <a:p>
            <a:pPr algn="l">
              <a:spcBef>
                <a:spcPts val="3800"/>
              </a:spcBef>
              <a:defRPr b="0" sz="45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4:00 ________________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3F81388C-4415-499E-B671-DB6BCA11851A-L0-001.jpeg" descr="3F81388C-4415-499E-B671-DB6BCA11851A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5656" t="0" r="2565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7" name="So, what does this matter to you?"/>
          <p:cNvSpPr txBox="1"/>
          <p:nvPr>
            <p:ph type="title"/>
          </p:nvPr>
        </p:nvSpPr>
        <p:spPr>
          <a:xfrm>
            <a:off x="952500" y="635000"/>
            <a:ext cx="5334000" cy="4939271"/>
          </a:xfrm>
          <a:prstGeom prst="rect">
            <a:avLst/>
          </a:prstGeom>
        </p:spPr>
        <p:txBody>
          <a:bodyPr/>
          <a:lstStyle/>
          <a:p>
            <a:pPr/>
            <a:r>
              <a:t> So, what does this matter to you?</a:t>
            </a:r>
          </a:p>
        </p:txBody>
      </p:sp>
      <p:sp>
        <p:nvSpPr>
          <p:cNvPr id="248" name="Making these lessons your own…"/>
          <p:cNvSpPr txBox="1"/>
          <p:nvPr>
            <p:ph type="body" sz="quarter" idx="1"/>
          </p:nvPr>
        </p:nvSpPr>
        <p:spPr>
          <a:xfrm>
            <a:off x="952500" y="5753016"/>
            <a:ext cx="5334000" cy="3086184"/>
          </a:xfrm>
          <a:prstGeom prst="rect">
            <a:avLst/>
          </a:prstGeom>
        </p:spPr>
        <p:txBody>
          <a:bodyPr/>
          <a:lstStyle/>
          <a:p>
            <a:pPr/>
            <a:r>
              <a:t> Making these lessons your own…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ake two minutes to…"/>
          <p:cNvSpPr txBox="1"/>
          <p:nvPr>
            <p:ph type="title"/>
          </p:nvPr>
        </p:nvSpPr>
        <p:spPr>
          <a:xfrm>
            <a:off x="952500" y="-15744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 Take two minutes to…</a:t>
            </a:r>
          </a:p>
        </p:txBody>
      </p:sp>
      <p:sp>
        <p:nvSpPr>
          <p:cNvPr id="251" name="Think about your favorite teammate. Write down the qualities that made this person a great teammate for you?…"/>
          <p:cNvSpPr txBox="1"/>
          <p:nvPr>
            <p:ph type="body" idx="1"/>
          </p:nvPr>
        </p:nvSpPr>
        <p:spPr>
          <a:xfrm>
            <a:off x="643915" y="1619964"/>
            <a:ext cx="11819833" cy="7752279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  <a:r>
              <a:rPr sz="4500"/>
              <a:t>Think about your favorite teammate. Write down the qualities that made this person a great teammate for you?</a:t>
            </a:r>
            <a:endParaRPr sz="4500"/>
          </a:p>
          <a:p>
            <a:pPr marL="625078" indent="-625078">
              <a:defRPr sz="4500"/>
            </a:pPr>
            <a:r>
              <a:t>Think about your favorite coat. What are/were the qualities that made the skirts effective? </a:t>
            </a:r>
          </a:p>
          <a:p>
            <a:pPr marL="625078" indent="-625078">
              <a:defRPr sz="4500"/>
            </a:pPr>
            <a:r>
              <a:t>If you could accomplish two things as an athlete in the next year, what would they be?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289" t="0" r="728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4" name="Find your noon appoint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 your noon appointment</a:t>
            </a:r>
          </a:p>
        </p:txBody>
      </p:sp>
      <p:sp>
        <p:nvSpPr>
          <p:cNvPr id="255" name="Who is/was the best player you have ever played with? What made that person so great? What were their skills/talents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01451" indent="-501451" defTabSz="554990">
              <a:spcBef>
                <a:spcPts val="3600"/>
              </a:spcBef>
              <a:buSzPct val="145000"/>
              <a:defRPr sz="3609"/>
            </a:pPr>
            <a:r>
              <a:t> Who is/was the best player you have ever played with? What made that person so great? What were their skills/talents?</a:t>
            </a:r>
          </a:p>
          <a:p>
            <a:pPr marL="501451" indent="-501451" defTabSz="554990">
              <a:spcBef>
                <a:spcPts val="3600"/>
              </a:spcBef>
              <a:buSzPct val="145000"/>
              <a:defRPr sz="3609"/>
            </a:pPr>
            <a:r>
              <a:t>Who was your favorite team it? They may not have been the best player, but you enjoyed being on the same team with this person. What were their qualities?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289" t="0" r="728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8" name="Find your 2:00 appoint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 your 2:00 appointment</a:t>
            </a:r>
          </a:p>
        </p:txBody>
      </p:sp>
      <p:sp>
        <p:nvSpPr>
          <p:cNvPr id="259" name="Who is/was your favorite coach? Why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27843" indent="-527843">
              <a:buSzPct val="145000"/>
            </a:pPr>
            <a:r>
              <a:t> Who is/was your favorite coach? Why?</a:t>
            </a:r>
          </a:p>
          <a:p>
            <a:pPr marL="527843" indent="-527843">
              <a:buSzPct val="145000"/>
            </a:pPr>
            <a:r>
              <a:t>Is there anything a coach has ever done that has made you want to quit or caused you to not play your best?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It doesn’t matter where you start. Yesterday’s loss or failure does NOT have to determine tomorrow’s future. The challenges you or your staff or your students’ families experience cannot hinder future success."/>
          <p:cNvSpPr txBox="1"/>
          <p:nvPr>
            <p:ph type="title"/>
          </p:nvPr>
        </p:nvSpPr>
        <p:spPr>
          <a:xfrm>
            <a:off x="447107" y="397104"/>
            <a:ext cx="12007725" cy="9139400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pPr/>
            <a:r>
              <a:t>It doesn’t matter where you start. Yesterday’s loss or failure does NOT have to determine tomorrow’s future. The challenges you or your staff or your students’ families experience cannot hinder future success.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289" t="0" r="728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2" name="Find your noon appoint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 your noon appointment</a:t>
            </a:r>
          </a:p>
        </p:txBody>
      </p:sp>
      <p:sp>
        <p:nvSpPr>
          <p:cNvPr id="263" name="If you could accomplish anything as an athlete in the next year, what would it be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27843" indent="-527843">
              <a:buSzPct val="145000"/>
            </a:pPr>
            <a:r>
              <a:t> If you could accomplish anything as an athlete in the next year, what would it be?</a:t>
            </a:r>
          </a:p>
          <a:p>
            <a:pPr marL="527843" indent="-527843">
              <a:buSzPct val="145000"/>
            </a:pPr>
            <a:r>
              <a:t>What will it take for you to reach that goal?</a:t>
            </a:r>
          </a:p>
          <a:p>
            <a:pPr marL="527843" indent="-527843">
              <a:buSzPct val="145000"/>
            </a:pPr>
            <a:r>
              <a:t>What is your greatest accomplishment so far as an athlete?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ircle activity"/>
          <p:cNvSpPr txBox="1"/>
          <p:nvPr>
            <p:ph type="title"/>
          </p:nvPr>
        </p:nvSpPr>
        <p:spPr>
          <a:xfrm>
            <a:off x="355600" y="254000"/>
            <a:ext cx="11785600" cy="2438400"/>
          </a:xfrm>
          <a:prstGeom prst="rect">
            <a:avLst/>
          </a:prstGeom>
        </p:spPr>
        <p:txBody>
          <a:bodyPr/>
          <a:lstStyle/>
          <a:p>
            <a:pPr/>
            <a:r>
              <a:t>Circle activity </a:t>
            </a:r>
          </a:p>
        </p:txBody>
      </p:sp>
      <p:sp>
        <p:nvSpPr>
          <p:cNvPr id="266" name="Stand in a circle around the outsides of the room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Stand in a circle around the outsides of the room.</a:t>
            </a:r>
          </a:p>
          <a:p>
            <a:pPr/>
            <a:r>
              <a:t>Do not speak, and try to avoid making facial expressions.</a:t>
            </a:r>
          </a:p>
          <a:p>
            <a:pPr/>
            <a:r>
              <a:t>Raise your hand every time you hear a statement that is true for you.</a:t>
            </a:r>
          </a:p>
        </p:txBody>
      </p:sp>
      <p:sp>
        <p:nvSpPr>
          <p:cNvPr id="267" name="Oval"/>
          <p:cNvSpPr/>
          <p:nvPr/>
        </p:nvSpPr>
        <p:spPr>
          <a:xfrm>
            <a:off x="6867462" y="3513141"/>
            <a:ext cx="4726899" cy="4733919"/>
          </a:xfrm>
          <a:prstGeom prst="ellipse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134071" y="3688221"/>
            <a:ext cx="5339084" cy="4004313"/>
          </a:xfrm>
          <a:prstGeom prst="rect">
            <a:avLst/>
          </a:prstGeom>
        </p:spPr>
      </p:pic>
      <p:sp>
        <p:nvSpPr>
          <p:cNvPr id="270" name="Break it up (1)"/>
          <p:cNvSpPr txBox="1"/>
          <p:nvPr>
            <p:ph type="title"/>
          </p:nvPr>
        </p:nvSpPr>
        <p:spPr>
          <a:xfrm>
            <a:off x="-1166430" y="577431"/>
            <a:ext cx="12293601" cy="2438401"/>
          </a:xfrm>
          <a:prstGeom prst="rect">
            <a:avLst/>
          </a:prstGeom>
        </p:spPr>
        <p:txBody>
          <a:bodyPr/>
          <a:lstStyle/>
          <a:p>
            <a:pPr/>
            <a:r>
              <a:t>Break it up (1)</a:t>
            </a:r>
          </a:p>
        </p:txBody>
      </p:sp>
      <p:sp>
        <p:nvSpPr>
          <p:cNvPr id="271" name="Mrs. Jones will call out a category.…"/>
          <p:cNvSpPr txBox="1"/>
          <p:nvPr>
            <p:ph type="body" sz="half" idx="1"/>
          </p:nvPr>
        </p:nvSpPr>
        <p:spPr>
          <a:xfrm>
            <a:off x="355600" y="2730500"/>
            <a:ext cx="6032647" cy="6299200"/>
          </a:xfrm>
          <a:prstGeom prst="rect">
            <a:avLst/>
          </a:prstGeom>
        </p:spPr>
        <p:txBody>
          <a:bodyPr/>
          <a:lstStyle/>
          <a:p>
            <a:pPr marL="568157" indent="-568157">
              <a:defRPr sz="5000"/>
            </a:pPr>
            <a:r>
              <a:t>Mrs. Jones will call out a category.</a:t>
            </a:r>
          </a:p>
          <a:p>
            <a:pPr marL="568157" indent="-568157">
              <a:defRPr sz="5000"/>
            </a:pPr>
            <a:r>
              <a:t>Get yourself into groups based on how you identify with the category.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44749B03-6598-4D61-A830-9989075A080C-L0-001.jpeg" descr="44749B03-6598-4D61-A830-9989075A080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1626" t="0" r="2336" b="0"/>
          <a:stretch>
            <a:fillRect/>
          </a:stretch>
        </p:blipFill>
        <p:spPr>
          <a:xfrm>
            <a:off x="6718299" y="3223081"/>
            <a:ext cx="5334001" cy="4404768"/>
          </a:xfrm>
          <a:prstGeom prst="rect">
            <a:avLst/>
          </a:prstGeom>
        </p:spPr>
      </p:pic>
      <p:sp>
        <p:nvSpPr>
          <p:cNvPr id="274" name="Guys – Coach Car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Guys – Coach Carter</a:t>
            </a:r>
          </a:p>
        </p:txBody>
      </p:sp>
      <p:sp>
        <p:nvSpPr>
          <p:cNvPr id="275" name="https://youtu.be/eSBnFu1YnrU"/>
          <p:cNvSpPr txBox="1"/>
          <p:nvPr>
            <p:ph type="body" sz="half" idx="1"/>
          </p:nvPr>
        </p:nvSpPr>
        <p:spPr>
          <a:xfrm>
            <a:off x="232468" y="2597150"/>
            <a:ext cx="6259756" cy="62865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https://youtu.be/eSBnFu1YnrU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DC950BF1-BBCE-405C-911B-273685B6476C-L0-001.jpeg" descr="DC950BF1-BBCE-405C-911B-273685B6476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090" t="0" r="2709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8" name="Remember the Tit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Remember the Titans</a:t>
            </a:r>
          </a:p>
        </p:txBody>
      </p:sp>
      <p:sp>
        <p:nvSpPr>
          <p:cNvPr id="279" name="https://youtu.be/aYp94Kk8AdE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https://youtu.be/aYp94Kk8AdE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961CFC30-6B61-472C-87B3-9D15C992E476-L0-001.jpeg" descr="961CFC30-6B61-472C-87B3-9D15C992E476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179" t="0" r="717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2" name="Ladies and spor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Ladies and sports</a:t>
            </a:r>
          </a:p>
        </p:txBody>
      </p:sp>
      <p:sp>
        <p:nvSpPr>
          <p:cNvPr id="283" name="http://www.wsj.com/video/women-athletes-and-balancing-sex-talent/6832B33C-C66E-497A-830C-0345D8670F78.html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http://www.wsj.com/video/women-athletes-and-balancing-sex-talent/6832B33C-C66E-497A-830C-0345D8670F78.html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8A22341B-A590-4693-B52E-9DC3B169DDFF-L0-001.jpeg" descr="8A22341B-A590-4693-B52E-9DC3B169DDFF-L0-001.jpe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4453"/>
          <a:stretch>
            <a:fillRect/>
          </a:stretch>
        </p:blipFill>
        <p:spPr>
          <a:xfrm>
            <a:off x="9128256" y="5062848"/>
            <a:ext cx="3579069" cy="4551406"/>
          </a:xfrm>
          <a:prstGeom prst="rect">
            <a:avLst/>
          </a:prstGeom>
        </p:spPr>
      </p:pic>
      <p:pic>
        <p:nvPicPr>
          <p:cNvPr id="184" name="E253B817-09BA-4A45-A87C-E0C937E93B7D-L0-001.jpeg" descr="E253B817-09BA-4A45-A87C-E0C937E93B7D-L0-001.jpeg"/>
          <p:cNvPicPr>
            <a:picLocks noChangeAspect="1"/>
          </p:cNvPicPr>
          <p:nvPr>
            <p:ph type="pic" idx="15"/>
          </p:nvPr>
        </p:nvPicPr>
        <p:blipFill>
          <a:blip r:embed="rId3">
            <a:extLst/>
          </a:blip>
          <a:srcRect l="6308" t="0" r="6308" b="0"/>
          <a:stretch>
            <a:fillRect/>
          </a:stretch>
        </p:blipFill>
        <p:spPr>
          <a:xfrm>
            <a:off x="298892" y="171152"/>
            <a:ext cx="6277247" cy="9443165"/>
          </a:xfrm>
          <a:prstGeom prst="rect">
            <a:avLst/>
          </a:prstGeom>
        </p:spPr>
      </p:pic>
      <p:pic>
        <p:nvPicPr>
          <p:cNvPr id="185" name="InsertedImage-small.jpg" descr="InsertedImage-small.jpg"/>
          <p:cNvPicPr>
            <a:picLocks noChangeAspect="1"/>
          </p:cNvPicPr>
          <p:nvPr/>
        </p:nvPicPr>
        <p:blipFill>
          <a:blip r:embed="rId4">
            <a:extLst/>
          </a:blip>
          <a:srcRect l="0" t="7925" r="0" b="24093"/>
          <a:stretch>
            <a:fillRect/>
          </a:stretch>
        </p:blipFill>
        <p:spPr>
          <a:xfrm>
            <a:off x="6951733" y="417311"/>
            <a:ext cx="3646498" cy="4397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98069CB-1815-4EEF-99B8-3E1DDBA740CE-L0-001.jpeg" descr="C98069CB-1815-4EEF-99B8-3E1DDBA740CE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64" t="0" r="1864" b="18644"/>
          <a:stretch>
            <a:fillRect/>
          </a:stretch>
        </p:blipFill>
        <p:spPr>
          <a:xfrm>
            <a:off x="-697707" y="-37307"/>
            <a:ext cx="13744717" cy="1030853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Being average is absolutely simple. All it requires is that you show up.…"/>
          <p:cNvSpPr txBox="1"/>
          <p:nvPr>
            <p:ph type="title"/>
          </p:nvPr>
        </p:nvSpPr>
        <p:spPr>
          <a:xfrm>
            <a:off x="562826" y="1284285"/>
            <a:ext cx="11879148" cy="7596476"/>
          </a:xfrm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r>
              <a:t>Being average is absolutely simple. All it requires is that you show up.</a:t>
            </a:r>
          </a:p>
          <a:p>
            <a:pPr defTabSz="531622">
              <a:defRPr sz="7280"/>
            </a:pPr>
            <a:r>
              <a:t>Being great requires doing more, investing more, giving all you have.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8C830EB8-83D6-4FB0-9CC5-64AFF3AC2066-L0-001.jpeg" descr="8C830EB8-83D6-4FB0-9CC5-64AFF3AC2066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0003.JPG" descr="IMG_000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860" r="12658" b="5735"/>
          <a:stretch>
            <a:fillRect/>
          </a:stretch>
        </p:blipFill>
        <p:spPr>
          <a:xfrm>
            <a:off x="-623094" y="132805"/>
            <a:ext cx="13627912" cy="102209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14" r="0" b="714"/>
          <a:stretch>
            <a:fillRect/>
          </a:stretch>
        </p:blipFill>
        <p:spPr>
          <a:xfrm>
            <a:off x="2338455" y="0"/>
            <a:ext cx="8669389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