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6"/>
  </p:notesMasterIdLst>
  <p:handoutMasterIdLst>
    <p:handoutMasterId r:id="rId37"/>
  </p:handoutMasterIdLst>
  <p:sldIdLst>
    <p:sldId id="262" r:id="rId2"/>
    <p:sldId id="257" r:id="rId3"/>
    <p:sldId id="270" r:id="rId4"/>
    <p:sldId id="261" r:id="rId5"/>
    <p:sldId id="279" r:id="rId6"/>
    <p:sldId id="280" r:id="rId7"/>
    <p:sldId id="281" r:id="rId8"/>
    <p:sldId id="282" r:id="rId9"/>
    <p:sldId id="283" r:id="rId10"/>
    <p:sldId id="284" r:id="rId11"/>
    <p:sldId id="285" r:id="rId12"/>
    <p:sldId id="309" r:id="rId13"/>
    <p:sldId id="286" r:id="rId14"/>
    <p:sldId id="287" r:id="rId15"/>
    <p:sldId id="288" r:id="rId16"/>
    <p:sldId id="289" r:id="rId17"/>
    <p:sldId id="290" r:id="rId18"/>
    <p:sldId id="291" r:id="rId19"/>
    <p:sldId id="274" r:id="rId20"/>
    <p:sldId id="275" r:id="rId21"/>
    <p:sldId id="292" r:id="rId22"/>
    <p:sldId id="293" r:id="rId23"/>
    <p:sldId id="294" r:id="rId24"/>
    <p:sldId id="295" r:id="rId25"/>
    <p:sldId id="296" r:id="rId26"/>
    <p:sldId id="297" r:id="rId27"/>
    <p:sldId id="298" r:id="rId28"/>
    <p:sldId id="304" r:id="rId29"/>
    <p:sldId id="306" r:id="rId30"/>
    <p:sldId id="307" r:id="rId31"/>
    <p:sldId id="303" r:id="rId32"/>
    <p:sldId id="308" r:id="rId33"/>
    <p:sldId id="305" r:id="rId34"/>
    <p:sldId id="301"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CF1AB2-1976-4502-BF36-3FF5EA21886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706" autoAdjust="0"/>
  </p:normalViewPr>
  <p:slideViewPr>
    <p:cSldViewPr snapToGrid="0">
      <p:cViewPr varScale="1">
        <p:scale>
          <a:sx n="89" d="100"/>
          <a:sy n="89" d="100"/>
        </p:scale>
        <p:origin x="120" y="156"/>
      </p:cViewPr>
      <p:guideLst>
        <p:guide pos="3840"/>
        <p:guide orient="horz" pos="2160"/>
      </p:guideLst>
    </p:cSldViewPr>
  </p:slideViewPr>
  <p:notesTextViewPr>
    <p:cViewPr>
      <p:scale>
        <a:sx n="1" d="1"/>
        <a:sy n="1" d="1"/>
      </p:scale>
      <p:origin x="0" y="0"/>
    </p:cViewPr>
  </p:notesTextViewPr>
  <p:notesViewPr>
    <p:cSldViewPr snapToGrid="0" showGuides="1">
      <p:cViewPr varScale="1">
        <p:scale>
          <a:sx n="87" d="100"/>
          <a:sy n="87" d="100"/>
        </p:scale>
        <p:origin x="309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_rels/data2.xml.rels><?xml version="1.0" encoding="UTF-8" standalone="yes"?>
<Relationships xmlns="http://schemas.openxmlformats.org/package/2006/relationships"><Relationship Id="rId2" Type="http://schemas.openxmlformats.org/officeDocument/2006/relationships/hyperlink" Target="http://www.ncaa.org/student-athletes/future/eligibility-center" TargetMode="External"/><Relationship Id="rId1" Type="http://schemas.openxmlformats.org/officeDocument/2006/relationships/hyperlink" Target="http://www.ncaa.org/" TargetMode="External"/></Relationships>
</file>

<file path=ppt/diagrams/_rels/drawing2.xml.rels><?xml version="1.0" encoding="UTF-8" standalone="yes"?>
<Relationships xmlns="http://schemas.openxmlformats.org/package/2006/relationships"><Relationship Id="rId2" Type="http://schemas.openxmlformats.org/officeDocument/2006/relationships/hyperlink" Target="http://www.ncaa.org/student-athletes/future/eligibility-center" TargetMode="External"/><Relationship Id="rId1" Type="http://schemas.openxmlformats.org/officeDocument/2006/relationships/hyperlink" Target="http://www.ncaa.org/"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9F1B41-0788-4317-94A9-6C3A02FFB7E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2114ADF1-F599-49C1-B146-4B12366B90EB}">
      <dgm:prSet phldrT="[Text]"/>
      <dgm:spPr/>
      <dgm:t>
        <a:bodyPr/>
        <a:lstStyle/>
        <a:p>
          <a:r>
            <a:rPr lang="en-US" dirty="0" smtClean="0"/>
            <a:t>1,123 Colleges and Universities</a:t>
          </a:r>
          <a:endParaRPr lang="en-US" dirty="0"/>
        </a:p>
      </dgm:t>
    </dgm:pt>
    <dgm:pt modelId="{654F303F-F4B5-41CC-927B-C84C80B51373}" type="parTrans" cxnId="{E6B41929-E171-477C-90BA-D1A11AA5C242}">
      <dgm:prSet/>
      <dgm:spPr/>
      <dgm:t>
        <a:bodyPr/>
        <a:lstStyle/>
        <a:p>
          <a:endParaRPr lang="en-US"/>
        </a:p>
      </dgm:t>
    </dgm:pt>
    <dgm:pt modelId="{E340C330-8F21-499B-8083-13C3F29B269C}" type="sibTrans" cxnId="{E6B41929-E171-477C-90BA-D1A11AA5C242}">
      <dgm:prSet/>
      <dgm:spPr/>
      <dgm:t>
        <a:bodyPr/>
        <a:lstStyle/>
        <a:p>
          <a:endParaRPr lang="en-US"/>
        </a:p>
      </dgm:t>
    </dgm:pt>
    <dgm:pt modelId="{08F8D7EA-FC0C-4CB1-A699-51F2EFA7BA35}">
      <dgm:prSet phldrT="[Text]"/>
      <dgm:spPr/>
      <dgm:t>
        <a:bodyPr/>
        <a:lstStyle/>
        <a:p>
          <a:r>
            <a:rPr lang="en-US" dirty="0" smtClean="0"/>
            <a:t>Almost ½ million student athletes</a:t>
          </a:r>
          <a:endParaRPr lang="en-US" dirty="0"/>
        </a:p>
      </dgm:t>
    </dgm:pt>
    <dgm:pt modelId="{496A7AC7-037A-498D-823C-D1AD9F032FE8}" type="parTrans" cxnId="{3FC5FF49-4DA8-41ED-8A9A-47904723D167}">
      <dgm:prSet/>
      <dgm:spPr/>
      <dgm:t>
        <a:bodyPr/>
        <a:lstStyle/>
        <a:p>
          <a:endParaRPr lang="en-US"/>
        </a:p>
      </dgm:t>
    </dgm:pt>
    <dgm:pt modelId="{18FC195C-D670-4543-B269-C9B9A7C74CDE}" type="sibTrans" cxnId="{3FC5FF49-4DA8-41ED-8A9A-47904723D167}">
      <dgm:prSet/>
      <dgm:spPr/>
      <dgm:t>
        <a:bodyPr/>
        <a:lstStyle/>
        <a:p>
          <a:endParaRPr lang="en-US"/>
        </a:p>
      </dgm:t>
    </dgm:pt>
    <dgm:pt modelId="{7CCC2A98-AA12-47C3-94BB-613ADE41B637}">
      <dgm:prSet phldrT="[Text]"/>
      <dgm:spPr/>
      <dgm:t>
        <a:bodyPr/>
        <a:lstStyle/>
        <a:p>
          <a:r>
            <a:rPr lang="en-US" dirty="0" smtClean="0"/>
            <a:t>19,500 teams</a:t>
          </a:r>
          <a:endParaRPr lang="en-US" dirty="0"/>
        </a:p>
      </dgm:t>
    </dgm:pt>
    <dgm:pt modelId="{040E023C-C7CF-4F12-B286-5A6360E2DA61}" type="parTrans" cxnId="{D4BF5ECC-92F5-4C95-996D-9B3F3F469A6D}">
      <dgm:prSet/>
      <dgm:spPr/>
      <dgm:t>
        <a:bodyPr/>
        <a:lstStyle/>
        <a:p>
          <a:endParaRPr lang="en-US"/>
        </a:p>
      </dgm:t>
    </dgm:pt>
    <dgm:pt modelId="{FFDDBF7A-8533-4DE4-91C0-EAD9581590DC}" type="sibTrans" cxnId="{D4BF5ECC-92F5-4C95-996D-9B3F3F469A6D}">
      <dgm:prSet/>
      <dgm:spPr/>
      <dgm:t>
        <a:bodyPr/>
        <a:lstStyle/>
        <a:p>
          <a:endParaRPr lang="en-US"/>
        </a:p>
      </dgm:t>
    </dgm:pt>
    <dgm:pt modelId="{872BBF8D-F202-4933-B1AF-DB6F9D817949}">
      <dgm:prSet phldrT="[Text]"/>
      <dgm:spPr/>
      <dgm:t>
        <a:bodyPr/>
        <a:lstStyle/>
        <a:p>
          <a:r>
            <a:rPr lang="en-US" dirty="0" smtClean="0"/>
            <a:t>90 Championships</a:t>
          </a:r>
          <a:endParaRPr lang="en-US" dirty="0"/>
        </a:p>
      </dgm:t>
    </dgm:pt>
    <dgm:pt modelId="{E2D0E5ED-9C5F-4180-8A95-D65BEBD52496}" type="parTrans" cxnId="{DECAC46A-4FFB-4D7D-9200-573E5DFFB24E}">
      <dgm:prSet/>
      <dgm:spPr/>
      <dgm:t>
        <a:bodyPr/>
        <a:lstStyle/>
        <a:p>
          <a:endParaRPr lang="en-US"/>
        </a:p>
      </dgm:t>
    </dgm:pt>
    <dgm:pt modelId="{B41F520F-68AF-4F8B-A289-9C595D170A1E}" type="sibTrans" cxnId="{DECAC46A-4FFB-4D7D-9200-573E5DFFB24E}">
      <dgm:prSet/>
      <dgm:spPr/>
      <dgm:t>
        <a:bodyPr/>
        <a:lstStyle/>
        <a:p>
          <a:endParaRPr lang="en-US"/>
        </a:p>
      </dgm:t>
    </dgm:pt>
    <dgm:pt modelId="{CA157F96-88D4-4961-A3CE-70619CE27AC9}">
      <dgm:prSet phldrT="[Text]"/>
      <dgm:spPr/>
      <dgm:t>
        <a:bodyPr/>
        <a:lstStyle/>
        <a:p>
          <a:r>
            <a:rPr lang="en-US" dirty="0" smtClean="0"/>
            <a:t>24 sports</a:t>
          </a:r>
          <a:endParaRPr lang="en-US" dirty="0"/>
        </a:p>
      </dgm:t>
    </dgm:pt>
    <dgm:pt modelId="{106B674C-E147-4A9C-8117-22F29B37E871}" type="sibTrans" cxnId="{83E02235-6E4A-482B-92B5-3C672BAC0EEF}">
      <dgm:prSet/>
      <dgm:spPr/>
      <dgm:t>
        <a:bodyPr/>
        <a:lstStyle/>
        <a:p>
          <a:endParaRPr lang="en-US"/>
        </a:p>
      </dgm:t>
    </dgm:pt>
    <dgm:pt modelId="{B9C2D301-822D-4B7C-8883-C590A6826633}" type="parTrans" cxnId="{83E02235-6E4A-482B-92B5-3C672BAC0EEF}">
      <dgm:prSet/>
      <dgm:spPr/>
      <dgm:t>
        <a:bodyPr/>
        <a:lstStyle/>
        <a:p>
          <a:endParaRPr lang="en-US"/>
        </a:p>
      </dgm:t>
    </dgm:pt>
    <dgm:pt modelId="{6D855C2A-B0BA-460E-A0DB-0BBEAFBB5DA7}" type="pres">
      <dgm:prSet presAssocID="{C29F1B41-0788-4317-94A9-6C3A02FFB7EE}" presName="diagram" presStyleCnt="0">
        <dgm:presLayoutVars>
          <dgm:dir/>
          <dgm:resizeHandles val="exact"/>
        </dgm:presLayoutVars>
      </dgm:prSet>
      <dgm:spPr/>
      <dgm:t>
        <a:bodyPr/>
        <a:lstStyle/>
        <a:p>
          <a:endParaRPr lang="en-US"/>
        </a:p>
      </dgm:t>
    </dgm:pt>
    <dgm:pt modelId="{4390FCDC-9A02-4780-B964-C3D6A40E3531}" type="pres">
      <dgm:prSet presAssocID="{2114ADF1-F599-49C1-B146-4B12366B90EB}" presName="node" presStyleLbl="node1" presStyleIdx="0" presStyleCnt="5">
        <dgm:presLayoutVars>
          <dgm:bulletEnabled val="1"/>
        </dgm:presLayoutVars>
      </dgm:prSet>
      <dgm:spPr/>
      <dgm:t>
        <a:bodyPr/>
        <a:lstStyle/>
        <a:p>
          <a:endParaRPr lang="en-US"/>
        </a:p>
      </dgm:t>
    </dgm:pt>
    <dgm:pt modelId="{02BFAB1F-1240-45D7-AA55-ABF91F7B314B}" type="pres">
      <dgm:prSet presAssocID="{E340C330-8F21-499B-8083-13C3F29B269C}" presName="sibTrans" presStyleCnt="0"/>
      <dgm:spPr/>
    </dgm:pt>
    <dgm:pt modelId="{876D1698-5E67-46C7-8F2F-6B8C494D060B}" type="pres">
      <dgm:prSet presAssocID="{08F8D7EA-FC0C-4CB1-A699-51F2EFA7BA35}" presName="node" presStyleLbl="node1" presStyleIdx="1" presStyleCnt="5" custLinFactNeighborX="3" custLinFactNeighborY="-1771">
        <dgm:presLayoutVars>
          <dgm:bulletEnabled val="1"/>
        </dgm:presLayoutVars>
      </dgm:prSet>
      <dgm:spPr/>
      <dgm:t>
        <a:bodyPr/>
        <a:lstStyle/>
        <a:p>
          <a:endParaRPr lang="en-US"/>
        </a:p>
      </dgm:t>
    </dgm:pt>
    <dgm:pt modelId="{ADBC491E-0B86-4D99-9ABD-FCEC2E902324}" type="pres">
      <dgm:prSet presAssocID="{18FC195C-D670-4543-B269-C9B9A7C74CDE}" presName="sibTrans" presStyleCnt="0"/>
      <dgm:spPr/>
    </dgm:pt>
    <dgm:pt modelId="{A03CB949-C416-4101-A53A-49DE6BA2F578}" type="pres">
      <dgm:prSet presAssocID="{7CCC2A98-AA12-47C3-94BB-613ADE41B637}" presName="node" presStyleLbl="node1" presStyleIdx="2" presStyleCnt="5" custLinFactNeighborX="-2833" custLinFactNeighborY="-2951">
        <dgm:presLayoutVars>
          <dgm:bulletEnabled val="1"/>
        </dgm:presLayoutVars>
      </dgm:prSet>
      <dgm:spPr/>
      <dgm:t>
        <a:bodyPr/>
        <a:lstStyle/>
        <a:p>
          <a:endParaRPr lang="en-US"/>
        </a:p>
      </dgm:t>
    </dgm:pt>
    <dgm:pt modelId="{90FF8D25-9DAF-45A0-BD9C-2A84B8170292}" type="pres">
      <dgm:prSet presAssocID="{FFDDBF7A-8533-4DE4-91C0-EAD9581590DC}" presName="sibTrans" presStyleCnt="0"/>
      <dgm:spPr/>
    </dgm:pt>
    <dgm:pt modelId="{7EBA1623-8D89-4725-9B15-B07053FB5146}" type="pres">
      <dgm:prSet presAssocID="{872BBF8D-F202-4933-B1AF-DB6F9D817949}" presName="node" presStyleLbl="node1" presStyleIdx="3" presStyleCnt="5">
        <dgm:presLayoutVars>
          <dgm:bulletEnabled val="1"/>
        </dgm:presLayoutVars>
      </dgm:prSet>
      <dgm:spPr/>
      <dgm:t>
        <a:bodyPr/>
        <a:lstStyle/>
        <a:p>
          <a:endParaRPr lang="en-US"/>
        </a:p>
      </dgm:t>
    </dgm:pt>
    <dgm:pt modelId="{42BDD4DE-7D37-49C7-9D7A-D023BC90975F}" type="pres">
      <dgm:prSet presAssocID="{B41F520F-68AF-4F8B-A289-9C595D170A1E}" presName="sibTrans" presStyleCnt="0"/>
      <dgm:spPr/>
    </dgm:pt>
    <dgm:pt modelId="{296F2598-613C-4D7F-BE57-E890FC119A48}" type="pres">
      <dgm:prSet presAssocID="{CA157F96-88D4-4961-A3CE-70619CE27AC9}" presName="node" presStyleLbl="node1" presStyleIdx="4" presStyleCnt="5" custLinFactNeighborX="6836" custLinFactNeighborY="256">
        <dgm:presLayoutVars>
          <dgm:bulletEnabled val="1"/>
        </dgm:presLayoutVars>
      </dgm:prSet>
      <dgm:spPr/>
      <dgm:t>
        <a:bodyPr/>
        <a:lstStyle/>
        <a:p>
          <a:endParaRPr lang="en-US"/>
        </a:p>
      </dgm:t>
    </dgm:pt>
  </dgm:ptLst>
  <dgm:cxnLst>
    <dgm:cxn modelId="{0F61F966-EC51-4225-BCE3-F6C7B36EE701}" type="presOf" srcId="{2114ADF1-F599-49C1-B146-4B12366B90EB}" destId="{4390FCDC-9A02-4780-B964-C3D6A40E3531}" srcOrd="0" destOrd="0" presId="urn:microsoft.com/office/officeart/2005/8/layout/default"/>
    <dgm:cxn modelId="{0D12FF72-E5A0-4CAA-A38D-F4469540BD55}" type="presOf" srcId="{08F8D7EA-FC0C-4CB1-A699-51F2EFA7BA35}" destId="{876D1698-5E67-46C7-8F2F-6B8C494D060B}" srcOrd="0" destOrd="0" presId="urn:microsoft.com/office/officeart/2005/8/layout/default"/>
    <dgm:cxn modelId="{83E02235-6E4A-482B-92B5-3C672BAC0EEF}" srcId="{C29F1B41-0788-4317-94A9-6C3A02FFB7EE}" destId="{CA157F96-88D4-4961-A3CE-70619CE27AC9}" srcOrd="4" destOrd="0" parTransId="{B9C2D301-822D-4B7C-8883-C590A6826633}" sibTransId="{106B674C-E147-4A9C-8117-22F29B37E871}"/>
    <dgm:cxn modelId="{3FC5FF49-4DA8-41ED-8A9A-47904723D167}" srcId="{C29F1B41-0788-4317-94A9-6C3A02FFB7EE}" destId="{08F8D7EA-FC0C-4CB1-A699-51F2EFA7BA35}" srcOrd="1" destOrd="0" parTransId="{496A7AC7-037A-498D-823C-D1AD9F032FE8}" sibTransId="{18FC195C-D670-4543-B269-C9B9A7C74CDE}"/>
    <dgm:cxn modelId="{1BE1F2D4-D8B2-4F5E-B82B-55A642A6CA6D}" type="presOf" srcId="{CA157F96-88D4-4961-A3CE-70619CE27AC9}" destId="{296F2598-613C-4D7F-BE57-E890FC119A48}" srcOrd="0" destOrd="0" presId="urn:microsoft.com/office/officeart/2005/8/layout/default"/>
    <dgm:cxn modelId="{B81B76A7-BBD2-4778-96C8-D10912387F93}" type="presOf" srcId="{7CCC2A98-AA12-47C3-94BB-613ADE41B637}" destId="{A03CB949-C416-4101-A53A-49DE6BA2F578}" srcOrd="0" destOrd="0" presId="urn:microsoft.com/office/officeart/2005/8/layout/default"/>
    <dgm:cxn modelId="{D4BF5ECC-92F5-4C95-996D-9B3F3F469A6D}" srcId="{C29F1B41-0788-4317-94A9-6C3A02FFB7EE}" destId="{7CCC2A98-AA12-47C3-94BB-613ADE41B637}" srcOrd="2" destOrd="0" parTransId="{040E023C-C7CF-4F12-B286-5A6360E2DA61}" sibTransId="{FFDDBF7A-8533-4DE4-91C0-EAD9581590DC}"/>
    <dgm:cxn modelId="{E6B41929-E171-477C-90BA-D1A11AA5C242}" srcId="{C29F1B41-0788-4317-94A9-6C3A02FFB7EE}" destId="{2114ADF1-F599-49C1-B146-4B12366B90EB}" srcOrd="0" destOrd="0" parTransId="{654F303F-F4B5-41CC-927B-C84C80B51373}" sibTransId="{E340C330-8F21-499B-8083-13C3F29B269C}"/>
    <dgm:cxn modelId="{49C3D6B4-4751-4450-82A9-701BEB5DB2DC}" type="presOf" srcId="{872BBF8D-F202-4933-B1AF-DB6F9D817949}" destId="{7EBA1623-8D89-4725-9B15-B07053FB5146}" srcOrd="0" destOrd="0" presId="urn:microsoft.com/office/officeart/2005/8/layout/default"/>
    <dgm:cxn modelId="{DECAC46A-4FFB-4D7D-9200-573E5DFFB24E}" srcId="{C29F1B41-0788-4317-94A9-6C3A02FFB7EE}" destId="{872BBF8D-F202-4933-B1AF-DB6F9D817949}" srcOrd="3" destOrd="0" parTransId="{E2D0E5ED-9C5F-4180-8A95-D65BEBD52496}" sibTransId="{B41F520F-68AF-4F8B-A289-9C595D170A1E}"/>
    <dgm:cxn modelId="{24D4A164-BA24-4D20-BC92-D8454B8B8637}" type="presOf" srcId="{C29F1B41-0788-4317-94A9-6C3A02FFB7EE}" destId="{6D855C2A-B0BA-460E-A0DB-0BBEAFBB5DA7}" srcOrd="0" destOrd="0" presId="urn:microsoft.com/office/officeart/2005/8/layout/default"/>
    <dgm:cxn modelId="{2E0A529E-E456-4802-AD84-138B2C58DC04}" type="presParOf" srcId="{6D855C2A-B0BA-460E-A0DB-0BBEAFBB5DA7}" destId="{4390FCDC-9A02-4780-B964-C3D6A40E3531}" srcOrd="0" destOrd="0" presId="urn:microsoft.com/office/officeart/2005/8/layout/default"/>
    <dgm:cxn modelId="{B6C9F255-AA35-491D-B710-9CAF7A514E5D}" type="presParOf" srcId="{6D855C2A-B0BA-460E-A0DB-0BBEAFBB5DA7}" destId="{02BFAB1F-1240-45D7-AA55-ABF91F7B314B}" srcOrd="1" destOrd="0" presId="urn:microsoft.com/office/officeart/2005/8/layout/default"/>
    <dgm:cxn modelId="{738F154C-6298-4E03-A286-806CFF7B698A}" type="presParOf" srcId="{6D855C2A-B0BA-460E-A0DB-0BBEAFBB5DA7}" destId="{876D1698-5E67-46C7-8F2F-6B8C494D060B}" srcOrd="2" destOrd="0" presId="urn:microsoft.com/office/officeart/2005/8/layout/default"/>
    <dgm:cxn modelId="{64A2D574-055D-4B7D-A732-8D48843AA412}" type="presParOf" srcId="{6D855C2A-B0BA-460E-A0DB-0BBEAFBB5DA7}" destId="{ADBC491E-0B86-4D99-9ABD-FCEC2E902324}" srcOrd="3" destOrd="0" presId="urn:microsoft.com/office/officeart/2005/8/layout/default"/>
    <dgm:cxn modelId="{ACAA2F92-52A5-40E7-848A-4E88BCB6FC84}" type="presParOf" srcId="{6D855C2A-B0BA-460E-A0DB-0BBEAFBB5DA7}" destId="{A03CB949-C416-4101-A53A-49DE6BA2F578}" srcOrd="4" destOrd="0" presId="urn:microsoft.com/office/officeart/2005/8/layout/default"/>
    <dgm:cxn modelId="{3AA8A8FA-783F-4A59-B992-10C0F546CA4F}" type="presParOf" srcId="{6D855C2A-B0BA-460E-A0DB-0BBEAFBB5DA7}" destId="{90FF8D25-9DAF-45A0-BD9C-2A84B8170292}" srcOrd="5" destOrd="0" presId="urn:microsoft.com/office/officeart/2005/8/layout/default"/>
    <dgm:cxn modelId="{7824A4E3-F148-4E04-AD51-4A6925D22927}" type="presParOf" srcId="{6D855C2A-B0BA-460E-A0DB-0BBEAFBB5DA7}" destId="{7EBA1623-8D89-4725-9B15-B07053FB5146}" srcOrd="6" destOrd="0" presId="urn:microsoft.com/office/officeart/2005/8/layout/default"/>
    <dgm:cxn modelId="{26DA7212-B49B-4B71-BF20-BE994E9EACC0}" type="presParOf" srcId="{6D855C2A-B0BA-460E-A0DB-0BBEAFBB5DA7}" destId="{42BDD4DE-7D37-49C7-9D7A-D023BC90975F}" srcOrd="7" destOrd="0" presId="urn:microsoft.com/office/officeart/2005/8/layout/default"/>
    <dgm:cxn modelId="{2D1A1986-D211-4041-A01A-340310F18A39}" type="presParOf" srcId="{6D855C2A-B0BA-460E-A0DB-0BBEAFBB5DA7}" destId="{296F2598-613C-4D7F-BE57-E890FC119A48}"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9A5EB3-08CF-4CA4-B396-DB8EA7410F5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9271043-30EE-4A29-9511-46975BFAB949}">
      <dgm:prSet/>
      <dgm:spPr/>
      <dgm:t>
        <a:bodyPr/>
        <a:lstStyle/>
        <a:p>
          <a:pPr rtl="0"/>
          <a:r>
            <a:rPr lang="en-US" dirty="0" smtClean="0">
              <a:hlinkClick xmlns:r="http://schemas.openxmlformats.org/officeDocument/2006/relationships" r:id="rId1"/>
            </a:rPr>
            <a:t>www.ncaa.org</a:t>
          </a:r>
          <a:endParaRPr lang="en-US" dirty="0" smtClean="0"/>
        </a:p>
      </dgm:t>
    </dgm:pt>
    <dgm:pt modelId="{CE5A77C2-71CA-4574-9957-EBE0809B2E88}" type="parTrans" cxnId="{8A6BC304-D4F7-470C-86B1-694204785136}">
      <dgm:prSet/>
      <dgm:spPr/>
      <dgm:t>
        <a:bodyPr/>
        <a:lstStyle/>
        <a:p>
          <a:endParaRPr lang="en-US"/>
        </a:p>
      </dgm:t>
    </dgm:pt>
    <dgm:pt modelId="{51FA20BA-50CB-4C39-9DF5-0017F8226CDA}" type="sibTrans" cxnId="{8A6BC304-D4F7-470C-86B1-694204785136}">
      <dgm:prSet/>
      <dgm:spPr/>
      <dgm:t>
        <a:bodyPr/>
        <a:lstStyle/>
        <a:p>
          <a:endParaRPr lang="en-US"/>
        </a:p>
      </dgm:t>
    </dgm:pt>
    <dgm:pt modelId="{0A5EC789-ED78-4DB2-B103-54531285C8DC}">
      <dgm:prSet/>
      <dgm:spPr/>
      <dgm:t>
        <a:bodyPr/>
        <a:lstStyle/>
        <a:p>
          <a:pPr rtl="0"/>
          <a:r>
            <a:rPr lang="en-US" dirty="0" smtClean="0">
              <a:hlinkClick xmlns:r="http://schemas.openxmlformats.org/officeDocument/2006/relationships" r:id="rId2"/>
            </a:rPr>
            <a:t>http://</a:t>
          </a:r>
          <a:r>
            <a:rPr lang="en-US" dirty="0" smtClean="0">
              <a:hlinkClick xmlns:r="http://schemas.openxmlformats.org/officeDocument/2006/relationships" r:id="rId2"/>
            </a:rPr>
            <a:t>www.ncaa.org/student-athletes/future/eligibility-center</a:t>
          </a:r>
          <a:endParaRPr lang="en-US" dirty="0" smtClean="0"/>
        </a:p>
      </dgm:t>
    </dgm:pt>
    <dgm:pt modelId="{9B70A0B4-E617-4AA8-B566-2682178FF2B8}" type="parTrans" cxnId="{5C21E647-4F86-49E7-8EA3-657AD68FD80A}">
      <dgm:prSet/>
      <dgm:spPr/>
      <dgm:t>
        <a:bodyPr/>
        <a:lstStyle/>
        <a:p>
          <a:endParaRPr lang="en-US"/>
        </a:p>
      </dgm:t>
    </dgm:pt>
    <dgm:pt modelId="{FEC7B10A-A9F3-4B83-B585-2736B6D79933}" type="sibTrans" cxnId="{5C21E647-4F86-49E7-8EA3-657AD68FD80A}">
      <dgm:prSet/>
      <dgm:spPr/>
      <dgm:t>
        <a:bodyPr/>
        <a:lstStyle/>
        <a:p>
          <a:endParaRPr lang="en-US"/>
        </a:p>
      </dgm:t>
    </dgm:pt>
    <dgm:pt modelId="{76B82760-0191-44C6-98E0-110544874C25}" type="pres">
      <dgm:prSet presAssocID="{F39A5EB3-08CF-4CA4-B396-DB8EA7410F51}" presName="linear" presStyleCnt="0">
        <dgm:presLayoutVars>
          <dgm:animLvl val="lvl"/>
          <dgm:resizeHandles val="exact"/>
        </dgm:presLayoutVars>
      </dgm:prSet>
      <dgm:spPr/>
      <dgm:t>
        <a:bodyPr/>
        <a:lstStyle/>
        <a:p>
          <a:endParaRPr lang="en-US"/>
        </a:p>
      </dgm:t>
    </dgm:pt>
    <dgm:pt modelId="{00F6CB0F-92F1-45FB-8B75-4524B60D4A7A}" type="pres">
      <dgm:prSet presAssocID="{B9271043-30EE-4A29-9511-46975BFAB949}" presName="parentText" presStyleLbl="node1" presStyleIdx="0" presStyleCnt="2">
        <dgm:presLayoutVars>
          <dgm:chMax val="0"/>
          <dgm:bulletEnabled val="1"/>
        </dgm:presLayoutVars>
      </dgm:prSet>
      <dgm:spPr/>
      <dgm:t>
        <a:bodyPr/>
        <a:lstStyle/>
        <a:p>
          <a:endParaRPr lang="en-US"/>
        </a:p>
      </dgm:t>
    </dgm:pt>
    <dgm:pt modelId="{DDE59C8F-A36B-4AF0-BE53-1460AF32A511}" type="pres">
      <dgm:prSet presAssocID="{51FA20BA-50CB-4C39-9DF5-0017F8226CDA}" presName="spacer" presStyleCnt="0"/>
      <dgm:spPr/>
    </dgm:pt>
    <dgm:pt modelId="{A5B068F2-1026-4529-9FCB-49920D442703}" type="pres">
      <dgm:prSet presAssocID="{0A5EC789-ED78-4DB2-B103-54531285C8DC}" presName="parentText" presStyleLbl="node1" presStyleIdx="1" presStyleCnt="2">
        <dgm:presLayoutVars>
          <dgm:chMax val="0"/>
          <dgm:bulletEnabled val="1"/>
        </dgm:presLayoutVars>
      </dgm:prSet>
      <dgm:spPr/>
      <dgm:t>
        <a:bodyPr/>
        <a:lstStyle/>
        <a:p>
          <a:endParaRPr lang="en-US"/>
        </a:p>
      </dgm:t>
    </dgm:pt>
  </dgm:ptLst>
  <dgm:cxnLst>
    <dgm:cxn modelId="{39BB1CD5-0B2E-4275-87C9-E2D6A6474B02}" type="presOf" srcId="{F39A5EB3-08CF-4CA4-B396-DB8EA7410F51}" destId="{76B82760-0191-44C6-98E0-110544874C25}" srcOrd="0" destOrd="0" presId="urn:microsoft.com/office/officeart/2005/8/layout/vList2"/>
    <dgm:cxn modelId="{5C21E647-4F86-49E7-8EA3-657AD68FD80A}" srcId="{F39A5EB3-08CF-4CA4-B396-DB8EA7410F51}" destId="{0A5EC789-ED78-4DB2-B103-54531285C8DC}" srcOrd="1" destOrd="0" parTransId="{9B70A0B4-E617-4AA8-B566-2682178FF2B8}" sibTransId="{FEC7B10A-A9F3-4B83-B585-2736B6D79933}"/>
    <dgm:cxn modelId="{E8CFE4BA-D62C-4679-88AE-8B7C215C85F8}" type="presOf" srcId="{0A5EC789-ED78-4DB2-B103-54531285C8DC}" destId="{A5B068F2-1026-4529-9FCB-49920D442703}" srcOrd="0" destOrd="0" presId="urn:microsoft.com/office/officeart/2005/8/layout/vList2"/>
    <dgm:cxn modelId="{8A6BC304-D4F7-470C-86B1-694204785136}" srcId="{F39A5EB3-08CF-4CA4-B396-DB8EA7410F51}" destId="{B9271043-30EE-4A29-9511-46975BFAB949}" srcOrd="0" destOrd="0" parTransId="{CE5A77C2-71CA-4574-9957-EBE0809B2E88}" sibTransId="{51FA20BA-50CB-4C39-9DF5-0017F8226CDA}"/>
    <dgm:cxn modelId="{6067F094-AB22-4537-83CF-21CDA2E1859D}" type="presOf" srcId="{B9271043-30EE-4A29-9511-46975BFAB949}" destId="{00F6CB0F-92F1-45FB-8B75-4524B60D4A7A}" srcOrd="0" destOrd="0" presId="urn:microsoft.com/office/officeart/2005/8/layout/vList2"/>
    <dgm:cxn modelId="{D8921ECC-FD7D-4FC5-834F-7F7AA428E632}" type="presParOf" srcId="{76B82760-0191-44C6-98E0-110544874C25}" destId="{00F6CB0F-92F1-45FB-8B75-4524B60D4A7A}" srcOrd="0" destOrd="0" presId="urn:microsoft.com/office/officeart/2005/8/layout/vList2"/>
    <dgm:cxn modelId="{CA8065C6-C105-4B06-A68F-3684EC613EA0}" type="presParOf" srcId="{76B82760-0191-44C6-98E0-110544874C25}" destId="{DDE59C8F-A36B-4AF0-BE53-1460AF32A511}" srcOrd="1" destOrd="0" presId="urn:microsoft.com/office/officeart/2005/8/layout/vList2"/>
    <dgm:cxn modelId="{BEEA35F2-9708-48F1-877E-DE7580116618}" type="presParOf" srcId="{76B82760-0191-44C6-98E0-110544874C25}" destId="{A5B068F2-1026-4529-9FCB-49920D442703}"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90FCDC-9A02-4780-B964-C3D6A40E3531}">
      <dsp:nvSpPr>
        <dsp:cNvPr id="0" name=""/>
        <dsp:cNvSpPr/>
      </dsp:nvSpPr>
      <dsp:spPr>
        <a:xfrm>
          <a:off x="0" y="36934"/>
          <a:ext cx="3037581" cy="1822549"/>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US" sz="3700" kern="1200" dirty="0" smtClean="0"/>
            <a:t>1,123 Colleges and Universities</a:t>
          </a:r>
          <a:endParaRPr lang="en-US" sz="3700" kern="1200" dirty="0"/>
        </a:p>
      </dsp:txBody>
      <dsp:txXfrm>
        <a:off x="0" y="36934"/>
        <a:ext cx="3037581" cy="1822549"/>
      </dsp:txXfrm>
    </dsp:sp>
    <dsp:sp modelId="{876D1698-5E67-46C7-8F2F-6B8C494D060B}">
      <dsp:nvSpPr>
        <dsp:cNvPr id="0" name=""/>
        <dsp:cNvSpPr/>
      </dsp:nvSpPr>
      <dsp:spPr>
        <a:xfrm>
          <a:off x="3341431" y="4656"/>
          <a:ext cx="3037581" cy="1822549"/>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US" sz="3700" kern="1200" dirty="0" smtClean="0"/>
            <a:t>Almost ½ million student athletes</a:t>
          </a:r>
          <a:endParaRPr lang="en-US" sz="3700" kern="1200" dirty="0"/>
        </a:p>
      </dsp:txBody>
      <dsp:txXfrm>
        <a:off x="3341431" y="4656"/>
        <a:ext cx="3037581" cy="1822549"/>
      </dsp:txXfrm>
    </dsp:sp>
    <dsp:sp modelId="{A03CB949-C416-4101-A53A-49DE6BA2F578}">
      <dsp:nvSpPr>
        <dsp:cNvPr id="0" name=""/>
        <dsp:cNvSpPr/>
      </dsp:nvSpPr>
      <dsp:spPr>
        <a:xfrm>
          <a:off x="6596625" y="0"/>
          <a:ext cx="3037581" cy="1822549"/>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US" sz="3700" kern="1200" dirty="0" smtClean="0"/>
            <a:t>19,500 teams</a:t>
          </a:r>
          <a:endParaRPr lang="en-US" sz="3700" kern="1200" dirty="0"/>
        </a:p>
      </dsp:txBody>
      <dsp:txXfrm>
        <a:off x="6596625" y="0"/>
        <a:ext cx="3037581" cy="1822549"/>
      </dsp:txXfrm>
    </dsp:sp>
    <dsp:sp modelId="{7EBA1623-8D89-4725-9B15-B07053FB5146}">
      <dsp:nvSpPr>
        <dsp:cNvPr id="0" name=""/>
        <dsp:cNvSpPr/>
      </dsp:nvSpPr>
      <dsp:spPr>
        <a:xfrm>
          <a:off x="1670670" y="2163241"/>
          <a:ext cx="3037581" cy="1822549"/>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US" sz="3700" kern="1200" dirty="0" smtClean="0"/>
            <a:t>90 Championships</a:t>
          </a:r>
          <a:endParaRPr lang="en-US" sz="3700" kern="1200" dirty="0"/>
        </a:p>
      </dsp:txBody>
      <dsp:txXfrm>
        <a:off x="1670670" y="2163241"/>
        <a:ext cx="3037581" cy="1822549"/>
      </dsp:txXfrm>
    </dsp:sp>
    <dsp:sp modelId="{296F2598-613C-4D7F-BE57-E890FC119A48}">
      <dsp:nvSpPr>
        <dsp:cNvPr id="0" name=""/>
        <dsp:cNvSpPr/>
      </dsp:nvSpPr>
      <dsp:spPr>
        <a:xfrm>
          <a:off x="5219659" y="2167907"/>
          <a:ext cx="3037581" cy="1822549"/>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US" sz="3700" kern="1200" dirty="0" smtClean="0"/>
            <a:t>24 sports</a:t>
          </a:r>
          <a:endParaRPr lang="en-US" sz="3700" kern="1200" dirty="0"/>
        </a:p>
      </dsp:txBody>
      <dsp:txXfrm>
        <a:off x="5219659" y="2167907"/>
        <a:ext cx="3037581" cy="18225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F6CB0F-92F1-45FB-8B75-4524B60D4A7A}">
      <dsp:nvSpPr>
        <dsp:cNvPr id="0" name=""/>
        <dsp:cNvSpPr/>
      </dsp:nvSpPr>
      <dsp:spPr>
        <a:xfrm>
          <a:off x="0" y="55127"/>
          <a:ext cx="4762947" cy="98175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dirty="0" smtClean="0">
              <a:hlinkClick xmlns:r="http://schemas.openxmlformats.org/officeDocument/2006/relationships" r:id="rId1"/>
            </a:rPr>
            <a:t>www.ncaa.org</a:t>
          </a:r>
          <a:endParaRPr lang="en-US" sz="2700" kern="1200" dirty="0" smtClean="0"/>
        </a:p>
      </dsp:txBody>
      <dsp:txXfrm>
        <a:off x="47925" y="103052"/>
        <a:ext cx="4667097" cy="885907"/>
      </dsp:txXfrm>
    </dsp:sp>
    <dsp:sp modelId="{A5B068F2-1026-4529-9FCB-49920D442703}">
      <dsp:nvSpPr>
        <dsp:cNvPr id="0" name=""/>
        <dsp:cNvSpPr/>
      </dsp:nvSpPr>
      <dsp:spPr>
        <a:xfrm>
          <a:off x="0" y="1114645"/>
          <a:ext cx="4762947" cy="98175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dirty="0" smtClean="0">
              <a:hlinkClick xmlns:r="http://schemas.openxmlformats.org/officeDocument/2006/relationships" r:id="rId2"/>
            </a:rPr>
            <a:t>http://</a:t>
          </a:r>
          <a:r>
            <a:rPr lang="en-US" sz="2700" kern="1200" dirty="0" smtClean="0">
              <a:hlinkClick xmlns:r="http://schemas.openxmlformats.org/officeDocument/2006/relationships" r:id="rId2"/>
            </a:rPr>
            <a:t>www.ncaa.org/student-athletes/future/eligibility-center</a:t>
          </a:r>
          <a:endParaRPr lang="en-US" sz="2700" kern="1200" dirty="0" smtClean="0"/>
        </a:p>
      </dsp:txBody>
      <dsp:txXfrm>
        <a:off x="47925" y="1162570"/>
        <a:ext cx="4667097" cy="88590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A9BCE0C-CD74-4A59-802C-6D2F8C15331A}" type="datetimeFigureOut">
              <a:rPr lang="en-US" smtClean="0"/>
              <a:t>4/27/2018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798501B-77B5-4365-9881-C6E19A3C1E42}" type="slidenum">
              <a:rPr lang="en-US" smtClean="0"/>
              <a:t>‹#›</a:t>
            </a:fld>
            <a:endParaRPr lang="en-US"/>
          </a:p>
        </p:txBody>
      </p:sp>
    </p:spTree>
    <p:extLst>
      <p:ext uri="{BB962C8B-B14F-4D97-AF65-F5344CB8AC3E}">
        <p14:creationId xmlns:p14="http://schemas.microsoft.com/office/powerpoint/2010/main" val="28514561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4FDEA8-CBB8-46CC-9562-028963DBC55A}" type="datetimeFigureOut">
              <a:rPr lang="en-US" smtClean="0"/>
              <a:t>4/27/2018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8BD8E7-1312-41F3-99C4-6DA5AF891969}" type="slidenum">
              <a:rPr lang="en-US" smtClean="0"/>
              <a:t>‹#›</a:t>
            </a:fld>
            <a:endParaRPr lang="en-US"/>
          </a:p>
        </p:txBody>
      </p:sp>
    </p:spTree>
    <p:extLst>
      <p:ext uri="{BB962C8B-B14F-4D97-AF65-F5344CB8AC3E}">
        <p14:creationId xmlns:p14="http://schemas.microsoft.com/office/powerpoint/2010/main" val="2892084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4/27/2018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userDrawn="1"/>
        </p:nvSpPr>
        <p:spPr>
          <a:xfrm>
            <a:off x="304800" y="304800"/>
            <a:ext cx="11582400" cy="6248400"/>
          </a:xfrm>
          <a:prstGeom prst="rect">
            <a:avLst/>
          </a:prstGeom>
          <a:noFill/>
          <a:ln w="508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02117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CC0096-1860-4642-9CD2-0079EA5E7CD1}" type="datetimeFigureOut">
              <a:rPr lang="en-US" smtClean="0"/>
              <a:t>4/27/2018</a:t>
            </a:fld>
            <a:endParaRPr lang="en-US"/>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1287880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CC0096-1860-4642-9CD2-0079EA5E7CD1}" type="datetimeFigureOut">
              <a:rPr lang="en-US" smtClean="0"/>
              <a:t>4/27/2018</a:t>
            </a:fld>
            <a:endParaRPr lang="en-US"/>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0230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itle Slide with Pictures">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4800600"/>
            <a:ext cx="12192000" cy="2057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33400" y="5084483"/>
            <a:ext cx="11125200" cy="914400"/>
          </a:xfrm>
        </p:spPr>
        <p:txBody>
          <a:bodyPr anchor="b">
            <a:normAutofit/>
          </a:bodyPr>
          <a:lstStyle>
            <a:lvl1pPr algn="ctr">
              <a:defRPr sz="4400" spc="-50" baseline="0">
                <a:solidFill>
                  <a:schemeClr val="bg1"/>
                </a:solidFill>
              </a:defRPr>
            </a:lvl1pPr>
          </a:lstStyle>
          <a:p>
            <a:r>
              <a:rPr lang="en-US" smtClean="0"/>
              <a:t>Click to edit Master title style</a:t>
            </a:r>
            <a:endParaRPr lang="en-US" dirty="0"/>
          </a:p>
        </p:txBody>
      </p:sp>
      <p:sp>
        <p:nvSpPr>
          <p:cNvPr id="9" name="Picture Placeholder 2" descr="An empty placeholder to add an image. Click on the placeholder and select the image that you wish to add"/>
          <p:cNvSpPr>
            <a:spLocks noGrp="1"/>
          </p:cNvSpPr>
          <p:nvPr>
            <p:ph type="pic" idx="10"/>
          </p:nvPr>
        </p:nvSpPr>
        <p:spPr>
          <a:xfrm>
            <a:off x="1" y="1"/>
            <a:ext cx="4023360" cy="4745736"/>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3" name="Picture Placeholder 2" descr="An empty placeholder to add an image. Click on the placeholder and select the image that you wish to add"/>
          <p:cNvSpPr>
            <a:spLocks noGrp="1"/>
          </p:cNvSpPr>
          <p:nvPr>
            <p:ph type="pic" idx="11"/>
          </p:nvPr>
        </p:nvSpPr>
        <p:spPr>
          <a:xfrm>
            <a:off x="4084320" y="1"/>
            <a:ext cx="4023360" cy="4745736"/>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4" name="Picture Placeholder 2" descr="An empty placeholder to add an image. Click on the placeholder and select the image that you wish to add"/>
          <p:cNvSpPr>
            <a:spLocks noGrp="1"/>
          </p:cNvSpPr>
          <p:nvPr>
            <p:ph type="pic" idx="12"/>
          </p:nvPr>
        </p:nvSpPr>
        <p:spPr>
          <a:xfrm>
            <a:off x="8168640" y="1"/>
            <a:ext cx="4023360" cy="4745736"/>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3" name="Subtitle 2"/>
          <p:cNvSpPr>
            <a:spLocks noGrp="1"/>
          </p:cNvSpPr>
          <p:nvPr>
            <p:ph type="subTitle" idx="1"/>
          </p:nvPr>
        </p:nvSpPr>
        <p:spPr>
          <a:xfrm>
            <a:off x="533400" y="6043123"/>
            <a:ext cx="11125200" cy="571500"/>
          </a:xfrm>
        </p:spPr>
        <p:txBody>
          <a:bodyPr>
            <a:normAutofit/>
          </a:bodyPr>
          <a:lstStyle>
            <a:lvl1pPr marL="0" indent="0" algn="ctr">
              <a:spcBef>
                <a:spcPts val="0"/>
              </a:spcBef>
              <a:buNone/>
              <a:defRPr sz="2000" cap="all"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31157870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Section Header">
    <p:bg>
      <p:bgPr>
        <a:solidFill>
          <a:schemeClr val="accent1">
            <a:lumMod val="75000"/>
          </a:schemeClr>
        </a:solidFill>
        <a:effectLst/>
      </p:bgPr>
    </p:bg>
    <p:spTree>
      <p:nvGrpSpPr>
        <p:cNvPr id="1" name=""/>
        <p:cNvGrpSpPr/>
        <p:nvPr/>
      </p:nvGrpSpPr>
      <p:grpSpPr>
        <a:xfrm>
          <a:off x="0" y="0"/>
          <a:ext cx="0" cy="0"/>
          <a:chOff x="0" y="0"/>
          <a:chExt cx="0" cy="0"/>
        </a:xfrm>
      </p:grpSpPr>
      <p:sp>
        <p:nvSpPr>
          <p:cNvPr id="7" name="Rectangle 6"/>
          <p:cNvSpPr/>
          <p:nvPr userDrawn="1"/>
        </p:nvSpPr>
        <p:spPr>
          <a:xfrm>
            <a:off x="304800" y="304800"/>
            <a:ext cx="11582400" cy="6248400"/>
          </a:xfrm>
          <a:prstGeom prst="rect">
            <a:avLst/>
          </a:prstGeom>
          <a:noFill/>
          <a:ln w="508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1850" y="2483427"/>
            <a:ext cx="10515600" cy="2743200"/>
          </a:xfrm>
        </p:spPr>
        <p:txBody>
          <a:bodyPr anchor="b">
            <a:normAutofit/>
          </a:bodyPr>
          <a:lstStyle>
            <a:lvl1pPr algn="ctr">
              <a:defRPr sz="4400" spc="-50" baseline="0">
                <a:solidFill>
                  <a:schemeClr val="bg1"/>
                </a:solidFill>
              </a:defRPr>
            </a:lvl1pPr>
          </a:lstStyle>
          <a:p>
            <a:r>
              <a:rPr lang="en-US" smtClean="0"/>
              <a:t>Click to edit Master title style</a:t>
            </a:r>
            <a:endParaRPr lang="en-US"/>
          </a:p>
        </p:txBody>
      </p:sp>
      <p:sp>
        <p:nvSpPr>
          <p:cNvPr id="5" name="Text Placeholder 4"/>
          <p:cNvSpPr>
            <a:spLocks noGrp="1"/>
          </p:cNvSpPr>
          <p:nvPr>
            <p:ph type="body" sz="quarter" idx="10"/>
          </p:nvPr>
        </p:nvSpPr>
        <p:spPr>
          <a:xfrm>
            <a:off x="835025" y="5257800"/>
            <a:ext cx="10515600" cy="914400"/>
          </a:xfrm>
        </p:spPr>
        <p:txBody>
          <a:bodyPr>
            <a:normAutofit/>
          </a:bodyPr>
          <a:lstStyle>
            <a:lvl1pPr marL="0" indent="0" algn="ctr">
              <a:spcBef>
                <a:spcPts val="0"/>
              </a:spcBef>
              <a:buFontTx/>
              <a:buNone/>
              <a:defRPr sz="2000" cap="all" spc="50" baseline="0">
                <a:solidFill>
                  <a:schemeClr val="bg1"/>
                </a:solidFill>
              </a:defRPr>
            </a:lvl1pPr>
            <a:lvl2pPr marL="365760" indent="0" algn="ctr">
              <a:buNone/>
              <a:defRPr sz="2000" cap="all" spc="50" baseline="0">
                <a:solidFill>
                  <a:schemeClr val="bg1"/>
                </a:solidFill>
              </a:defRPr>
            </a:lvl2pPr>
            <a:lvl3pPr algn="ctr">
              <a:defRPr sz="2000" cap="all" spc="50" baseline="0">
                <a:solidFill>
                  <a:schemeClr val="bg1"/>
                </a:solidFill>
              </a:defRPr>
            </a:lvl3pPr>
            <a:lvl4pPr algn="ctr">
              <a:defRPr sz="2000" cap="all" spc="50" baseline="0">
                <a:solidFill>
                  <a:schemeClr val="bg1"/>
                </a:solidFill>
              </a:defRPr>
            </a:lvl4pPr>
            <a:lvl5pPr algn="ctr">
              <a:defRPr sz="2000" cap="all" spc="50" baseline="0">
                <a:solidFill>
                  <a:schemeClr val="bg1"/>
                </a:solidFill>
              </a:defRPr>
            </a:lvl5pPr>
          </a:lstStyle>
          <a:p>
            <a:pPr lvl="0"/>
            <a:r>
              <a:rPr lang="en-US" smtClean="0"/>
              <a:t>Click to edit Master text styles</a:t>
            </a:r>
          </a:p>
        </p:txBody>
      </p:sp>
    </p:spTree>
    <p:extLst>
      <p:ext uri="{BB962C8B-B14F-4D97-AF65-F5344CB8AC3E}">
        <p14:creationId xmlns:p14="http://schemas.microsoft.com/office/powerpoint/2010/main" val="350677804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51812" y="1672934"/>
            <a:ext cx="3506788" cy="2880360"/>
          </a:xfrm>
        </p:spPr>
        <p:txBody>
          <a:bodyPr anchor="b">
            <a:normAutofit/>
          </a:bodyPr>
          <a:lstStyle>
            <a:lvl1pPr>
              <a:defRPr sz="3000"/>
            </a:lvl1pPr>
          </a:lstStyle>
          <a:p>
            <a:r>
              <a:rPr lang="en-US" smtClean="0"/>
              <a:t>Click to edit Master title style</a:t>
            </a:r>
            <a:endParaRPr lang="en-US" dirty="0"/>
          </a:p>
        </p:txBody>
      </p:sp>
      <p:sp>
        <p:nvSpPr>
          <p:cNvPr id="3" name="Content Placeholder 2"/>
          <p:cNvSpPr>
            <a:spLocks noGrp="1"/>
          </p:cNvSpPr>
          <p:nvPr>
            <p:ph idx="1"/>
          </p:nvPr>
        </p:nvSpPr>
        <p:spPr>
          <a:xfrm>
            <a:off x="530352" y="457200"/>
            <a:ext cx="7242111" cy="5715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151812" y="4590288"/>
            <a:ext cx="3514564" cy="1581912"/>
          </a:xfrm>
        </p:spPr>
        <p:txBody>
          <a:bodyPr/>
          <a:lstStyle>
            <a:lvl1pPr marL="0" indent="0">
              <a:spcBef>
                <a:spcPts val="8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7CC0096-1860-4642-9CD2-0079EA5E7CD1}" type="datetimeFigureOut">
              <a:rPr lang="en-US" smtClean="0"/>
              <a:t>4/27/2018</a:t>
            </a:fld>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_Picture with Caption">
    <p:spTree>
      <p:nvGrpSpPr>
        <p:cNvPr id="1" name=""/>
        <p:cNvGrpSpPr/>
        <p:nvPr/>
      </p:nvGrpSpPr>
      <p:grpSpPr>
        <a:xfrm>
          <a:off x="0" y="0"/>
          <a:ext cx="0" cy="0"/>
          <a:chOff x="0" y="0"/>
          <a:chExt cx="0" cy="0"/>
        </a:xfrm>
      </p:grpSpPr>
      <p:sp>
        <p:nvSpPr>
          <p:cNvPr id="8" name="Rectangle 7"/>
          <p:cNvSpPr/>
          <p:nvPr userDrawn="1"/>
        </p:nvSpPr>
        <p:spPr>
          <a:xfrm>
            <a:off x="8153400" y="0"/>
            <a:ext cx="403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32813" y="1683327"/>
            <a:ext cx="3125787" cy="2877260"/>
          </a:xfrm>
        </p:spPr>
        <p:txBody>
          <a:bodyPr anchor="b">
            <a:normAutofit/>
          </a:bodyPr>
          <a:lstStyle>
            <a:lvl1pPr>
              <a:defRPr sz="3000">
                <a:solidFill>
                  <a:schemeClr val="bg1"/>
                </a:solidFill>
              </a:defRPr>
            </a:lvl1pPr>
          </a:lstStyle>
          <a:p>
            <a:r>
              <a:rPr lang="en-US" smtClean="0"/>
              <a:t>Click to edit Master title style</a:t>
            </a:r>
            <a:endParaRPr lang="en-US"/>
          </a:p>
        </p:txBody>
      </p:sp>
      <p:sp>
        <p:nvSpPr>
          <p:cNvPr id="6" name="Picture Placeholder 2" descr="An empty placeholder to add an image. Click on the placeholder and select the image that you wish to add"/>
          <p:cNvSpPr>
            <a:spLocks noGrp="1"/>
          </p:cNvSpPr>
          <p:nvPr>
            <p:ph type="pic" idx="1"/>
          </p:nvPr>
        </p:nvSpPr>
        <p:spPr>
          <a:xfrm>
            <a:off x="0" y="0"/>
            <a:ext cx="8101584" cy="6857999"/>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32813" y="4591761"/>
            <a:ext cx="3125787" cy="1580440"/>
          </a:xfrm>
        </p:spPr>
        <p:txBody>
          <a:bodyPr/>
          <a:lstStyle>
            <a:lvl1pPr marL="0" indent="0">
              <a:spcBef>
                <a:spcPts val="8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977249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CC0096-1860-4642-9CD2-0079EA5E7CD1}" type="datetimeFigureOut">
              <a:rPr lang="en-US" smtClean="0"/>
              <a:t>4/27/2018</a:t>
            </a:fld>
            <a:endParaRPr lang="en-US"/>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1962934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4/27/2018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304800" y="304800"/>
            <a:ext cx="11582400" cy="6248400"/>
          </a:xfrm>
          <a:prstGeom prst="rect">
            <a:avLst/>
          </a:prstGeom>
          <a:noFill/>
          <a:ln w="508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73541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7CC0096-1860-4642-9CD2-0079EA5E7CD1}" type="datetimeFigureOut">
              <a:rPr lang="en-US" smtClean="0"/>
              <a:t>4/27/2018</a:t>
            </a:fld>
            <a:endParaRPr lang="en-US"/>
          </a:p>
        </p:txBody>
      </p:sp>
      <p:sp>
        <p:nvSpPr>
          <p:cNvPr id="6" name="Footer Placeholder 5"/>
          <p:cNvSpPr>
            <a:spLocks noGrp="1"/>
          </p:cNvSpPr>
          <p:nvPr>
            <p:ph type="ftr" sz="quarter" idx="11"/>
          </p:nvPr>
        </p:nvSpPr>
        <p:spPr/>
        <p:txBody>
          <a:bodyPr/>
          <a:lstStyle/>
          <a:p>
            <a:r>
              <a:rPr lang="en-US" smtClean="0"/>
              <a:t>Add a footer</a:t>
            </a:r>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1225345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7CC0096-1860-4642-9CD2-0079EA5E7CD1}" type="datetimeFigureOut">
              <a:rPr lang="en-US" smtClean="0"/>
              <a:t>4/27/2018</a:t>
            </a:fld>
            <a:endParaRPr lang="en-US"/>
          </a:p>
        </p:txBody>
      </p:sp>
      <p:sp>
        <p:nvSpPr>
          <p:cNvPr id="8" name="Footer Placeholder 7"/>
          <p:cNvSpPr>
            <a:spLocks noGrp="1"/>
          </p:cNvSpPr>
          <p:nvPr>
            <p:ph type="ftr" sz="quarter" idx="11"/>
          </p:nvPr>
        </p:nvSpPr>
        <p:spPr/>
        <p:txBody>
          <a:bodyPr/>
          <a:lstStyle/>
          <a:p>
            <a:r>
              <a:rPr lang="en-US" smtClean="0"/>
              <a:t>Add a footer</a:t>
            </a:r>
            <a:endParaRPr lang="en-US" dirty="0"/>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879753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7CC0096-1860-4642-9CD2-0079EA5E7CD1}" type="datetimeFigureOut">
              <a:rPr lang="en-US" smtClean="0"/>
              <a:t>4/27/2018</a:t>
            </a:fld>
            <a:endParaRPr lang="en-US"/>
          </a:p>
        </p:txBody>
      </p:sp>
      <p:sp>
        <p:nvSpPr>
          <p:cNvPr id="4" name="Footer Placeholder 3"/>
          <p:cNvSpPr>
            <a:spLocks noGrp="1"/>
          </p:cNvSpPr>
          <p:nvPr>
            <p:ph type="ftr" sz="quarter" idx="11"/>
          </p:nvPr>
        </p:nvSpPr>
        <p:spPr/>
        <p:txBody>
          <a:bodyPr/>
          <a:lstStyle/>
          <a:p>
            <a:r>
              <a:rPr lang="en-US" smtClean="0"/>
              <a:t>Add a footer</a:t>
            </a:r>
            <a:endParaRPr lang="en-US" dirty="0"/>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75421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4/27/2018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766957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CC0096-1860-4642-9CD2-0079EA5E7CD1}" type="datetimeFigureOut">
              <a:rPr lang="en-US" smtClean="0"/>
              <a:t>4/27/2018</a:t>
            </a:fld>
            <a:endParaRPr lang="en-US"/>
          </a:p>
        </p:txBody>
      </p:sp>
      <p:sp>
        <p:nvSpPr>
          <p:cNvPr id="6" name="Footer Placeholder 5"/>
          <p:cNvSpPr>
            <a:spLocks noGrp="1"/>
          </p:cNvSpPr>
          <p:nvPr>
            <p:ph type="ftr" sz="quarter" idx="11"/>
          </p:nvPr>
        </p:nvSpPr>
        <p:spPr/>
        <p:txBody>
          <a:bodyPr/>
          <a:lstStyle/>
          <a:p>
            <a:r>
              <a:rPr lang="en-US" smtClean="0"/>
              <a:t>Add a footer</a:t>
            </a:r>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218886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4/27/2018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8153400" y="0"/>
            <a:ext cx="403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3534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7CC0096-1860-4642-9CD2-0079EA5E7CD1}" type="datetimeFigureOut">
              <a:rPr lang="en-US" smtClean="0"/>
              <a:pPr/>
              <a:t>4/27/2018</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r>
              <a:rPr lang="en-US" smtClean="0"/>
              <a:t>Add a footer</a:t>
            </a:r>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31375A4-56A4-47D6-9801-1991572033F7}" type="slidenum">
              <a:rPr lang="en-US" smtClean="0"/>
              <a:pPr/>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0" y="6583680"/>
            <a:ext cx="12192000" cy="27432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7510829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51" r:id="rId13"/>
    <p:sldLayoutId id="2147483656" r:id="rId14"/>
    <p:sldLayoutId id="2147483657" r:id="rId1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2.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ncaa.org/student-athletes/future/high-school-account-review" TargetMode="External"/><Relationship Id="rId2" Type="http://schemas.openxmlformats.org/officeDocument/2006/relationships/hyperlink" Target="http://www.ncaa.org/student-athletes/future/eligibility-center/high-school-administrator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ncaa.org/student-athletes/future/home-school-student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ncaa.org/static/2point3/"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hyperlink" Target="http://www.ncaa.org/static/2point3/" TargetMode="Externa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ncaa.org/division-ii-online-education-resource-center"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www.ncaa.org/compliance?division=d1" TargetMode="External"/><Relationship Id="rId3" Type="http://schemas.openxmlformats.org/officeDocument/2006/relationships/hyperlink" Target="http://www.eligibilitycenter.org/" TargetMode="External"/><Relationship Id="rId7" Type="http://schemas.openxmlformats.org/officeDocument/2006/relationships/hyperlink" Target="http://www.ncaa.org/division-ii-online-education-resource-center" TargetMode="External"/><Relationship Id="rId2" Type="http://schemas.openxmlformats.org/officeDocument/2006/relationships/hyperlink" Target="http://www.ncaa.org/playcollegesports" TargetMode="External"/><Relationship Id="rId1" Type="http://schemas.openxmlformats.org/officeDocument/2006/relationships/slideLayout" Target="../slideLayouts/slideLayout2.xml"/><Relationship Id="rId6" Type="http://schemas.openxmlformats.org/officeDocument/2006/relationships/hyperlink" Target="http://www.ncaa.org/compliance?division=d3" TargetMode="External"/><Relationship Id="rId5" Type="http://schemas.openxmlformats.org/officeDocument/2006/relationships/hyperlink" Target="http://www.ncaa.org/student-athletes/future/educational-resources" TargetMode="External"/><Relationship Id="rId4" Type="http://schemas.openxmlformats.org/officeDocument/2006/relationships/hyperlink" Target="http://www.nationalletter.org/" TargetMode="Externa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eligibilitycenter.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NCAA DI, DII and DIII Compliance</a:t>
            </a:r>
            <a:endParaRPr lang="en-US" dirty="0"/>
          </a:p>
        </p:txBody>
      </p:sp>
      <p:pic>
        <p:nvPicPr>
          <p:cNvPr id="10" name="Picture Placeholder 9"/>
          <p:cNvPicPr>
            <a:picLocks noGrp="1" noChangeAspect="1"/>
          </p:cNvPicPr>
          <p:nvPr>
            <p:ph type="pic" idx="12"/>
          </p:nvPr>
        </p:nvPicPr>
        <p:blipFill>
          <a:blip r:embed="rId2">
            <a:extLst>
              <a:ext uri="{28A0092B-C50C-407E-A947-70E740481C1C}">
                <a14:useLocalDpi xmlns:a14="http://schemas.microsoft.com/office/drawing/2010/main" val="0"/>
              </a:ext>
            </a:extLst>
          </a:blip>
          <a:srcRect l="25800" r="25800"/>
          <a:stretch>
            <a:fillRect/>
          </a:stretch>
        </p:blipFill>
        <p:spPr/>
      </p:pic>
      <p:sp>
        <p:nvSpPr>
          <p:cNvPr id="3" name="Subtitle 2"/>
          <p:cNvSpPr>
            <a:spLocks noGrp="1"/>
          </p:cNvSpPr>
          <p:nvPr>
            <p:ph type="subTitle" idx="1"/>
          </p:nvPr>
        </p:nvSpPr>
        <p:spPr/>
        <p:txBody>
          <a:bodyPr>
            <a:normAutofit fontScale="92500"/>
          </a:bodyPr>
          <a:lstStyle/>
          <a:p>
            <a:r>
              <a:rPr lang="en-US" dirty="0" smtClean="0"/>
              <a:t>What high school athletic directors need to know about ncaa eligibility and recruiting </a:t>
            </a:r>
            <a:endParaRPr lang="en-US" dirty="0"/>
          </a:p>
        </p:txBody>
      </p:sp>
      <p:pic>
        <p:nvPicPr>
          <p:cNvPr id="17" name="Picture Placeholder 16"/>
          <p:cNvPicPr>
            <a:picLocks noGrp="1" noChangeAspect="1"/>
          </p:cNvPicPr>
          <p:nvPr>
            <p:ph type="pic" idx="11"/>
          </p:nvPr>
        </p:nvPicPr>
        <p:blipFill>
          <a:blip r:embed="rId3">
            <a:extLst>
              <a:ext uri="{28A0092B-C50C-407E-A947-70E740481C1C}">
                <a14:useLocalDpi xmlns:a14="http://schemas.microsoft.com/office/drawing/2010/main" val="0"/>
              </a:ext>
            </a:extLst>
          </a:blip>
          <a:srcRect l="23228" r="23228"/>
          <a:stretch>
            <a:fillRect/>
          </a:stretch>
        </p:blipFill>
        <p:spPr/>
      </p:pic>
      <p:pic>
        <p:nvPicPr>
          <p:cNvPr id="25" name="Picture Placeholder 24"/>
          <p:cNvPicPr>
            <a:picLocks noGrp="1" noChangeAspect="1"/>
          </p:cNvPicPr>
          <p:nvPr>
            <p:ph type="pic" idx="10"/>
          </p:nvPr>
        </p:nvPicPr>
        <p:blipFill>
          <a:blip r:embed="rId4">
            <a:extLst>
              <a:ext uri="{28A0092B-C50C-407E-A947-70E740481C1C}">
                <a14:useLocalDpi xmlns:a14="http://schemas.microsoft.com/office/drawing/2010/main" val="0"/>
              </a:ext>
            </a:extLst>
          </a:blip>
          <a:srcRect l="24274" r="24274"/>
          <a:stretch>
            <a:fillRect/>
          </a:stretch>
        </p:blipFill>
        <p:spPr/>
      </p:pic>
    </p:spTree>
    <p:extLst>
      <p:ext uri="{BB962C8B-B14F-4D97-AF65-F5344CB8AC3E}">
        <p14:creationId xmlns:p14="http://schemas.microsoft.com/office/powerpoint/2010/main" val="3034687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Account Types</a:t>
            </a:r>
            <a:endParaRPr lang="en-US" dirty="0"/>
          </a:p>
        </p:txBody>
      </p:sp>
      <p:sp>
        <p:nvSpPr>
          <p:cNvPr id="4" name="Content Placeholder 3"/>
          <p:cNvSpPr>
            <a:spLocks noGrp="1"/>
          </p:cNvSpPr>
          <p:nvPr>
            <p:ph sz="half" idx="1"/>
          </p:nvPr>
        </p:nvSpPr>
        <p:spPr/>
        <p:txBody>
          <a:bodyPr>
            <a:normAutofit fontScale="92500" lnSpcReduction="20000"/>
          </a:bodyPr>
          <a:lstStyle/>
          <a:p>
            <a:r>
              <a:rPr lang="en-US" sz="3500" b="1" dirty="0" smtClean="0">
                <a:solidFill>
                  <a:srgbClr val="00B0F0"/>
                </a:solidFill>
              </a:rPr>
              <a:t>Certification</a:t>
            </a:r>
            <a:r>
              <a:rPr lang="en-US" sz="3200" b="1" dirty="0" smtClean="0">
                <a:solidFill>
                  <a:srgbClr val="00B0F0"/>
                </a:solidFill>
              </a:rPr>
              <a:t> Account:</a:t>
            </a:r>
          </a:p>
          <a:p>
            <a:pPr>
              <a:buFont typeface="Wingdings" panose="05000000000000000000" pitchFamily="2" charset="2"/>
              <a:buChar char="§"/>
            </a:pPr>
            <a:r>
              <a:rPr lang="en-US" sz="2600" dirty="0" smtClean="0"/>
              <a:t>Division I and Division II</a:t>
            </a:r>
          </a:p>
          <a:p>
            <a:pPr>
              <a:buFont typeface="Wingdings" panose="05000000000000000000" pitchFamily="2" charset="2"/>
              <a:buChar char="§"/>
            </a:pPr>
            <a:r>
              <a:rPr lang="en-US" sz="2600" dirty="0" smtClean="0"/>
              <a:t>Domestic fee $80</a:t>
            </a:r>
          </a:p>
          <a:p>
            <a:pPr>
              <a:buFont typeface="Wingdings" panose="05000000000000000000" pitchFamily="2" charset="2"/>
              <a:buChar char="§"/>
            </a:pPr>
            <a:r>
              <a:rPr lang="en-US" sz="2600" dirty="0" smtClean="0"/>
              <a:t>Account information, school and sports history</a:t>
            </a:r>
            <a:endParaRPr lang="en-US" sz="2600" dirty="0"/>
          </a:p>
          <a:p>
            <a:pPr>
              <a:buFont typeface="Wingdings" panose="05000000000000000000" pitchFamily="2" charset="2"/>
              <a:buChar char="§"/>
            </a:pPr>
            <a:r>
              <a:rPr lang="en-US" sz="2600" dirty="0" smtClean="0"/>
              <a:t>Required for signing a National Letter of Intent (NLI) with a DI or DII NCAA school</a:t>
            </a:r>
          </a:p>
          <a:p>
            <a:pPr>
              <a:buFont typeface="Wingdings" panose="05000000000000000000" pitchFamily="2" charset="2"/>
              <a:buChar char="§"/>
            </a:pPr>
            <a:r>
              <a:rPr lang="en-US" sz="2600" dirty="0" smtClean="0"/>
              <a:t>Required to go on an official visit at a DI or DII NCAA school </a:t>
            </a:r>
          </a:p>
          <a:p>
            <a:pPr>
              <a:buFont typeface="Arial" panose="020B0604020202020204" pitchFamily="34" charset="0"/>
              <a:buChar char="•"/>
            </a:pPr>
            <a:endParaRPr lang="en-US" dirty="0"/>
          </a:p>
        </p:txBody>
      </p:sp>
      <p:sp>
        <p:nvSpPr>
          <p:cNvPr id="5" name="Content Placeholder 4"/>
          <p:cNvSpPr>
            <a:spLocks noGrp="1"/>
          </p:cNvSpPr>
          <p:nvPr>
            <p:ph sz="half" idx="2"/>
          </p:nvPr>
        </p:nvSpPr>
        <p:spPr/>
        <p:txBody>
          <a:bodyPr>
            <a:normAutofit fontScale="92500" lnSpcReduction="20000"/>
          </a:bodyPr>
          <a:lstStyle/>
          <a:p>
            <a:r>
              <a:rPr lang="en-US" sz="3500" b="1" dirty="0" smtClean="0">
                <a:solidFill>
                  <a:srgbClr val="00B0F0"/>
                </a:solidFill>
              </a:rPr>
              <a:t>Profile Account:</a:t>
            </a:r>
          </a:p>
          <a:p>
            <a:pPr>
              <a:buFont typeface="Wingdings" panose="05000000000000000000" pitchFamily="2" charset="2"/>
              <a:buChar char="§"/>
            </a:pPr>
            <a:r>
              <a:rPr lang="en-US" sz="2600" dirty="0" smtClean="0"/>
              <a:t>Undecided students</a:t>
            </a:r>
          </a:p>
          <a:p>
            <a:pPr>
              <a:buFont typeface="Wingdings" panose="05000000000000000000" pitchFamily="2" charset="2"/>
              <a:buChar char="§"/>
            </a:pPr>
            <a:r>
              <a:rPr lang="en-US" sz="2600" dirty="0" smtClean="0"/>
              <a:t>Division III students</a:t>
            </a:r>
          </a:p>
          <a:p>
            <a:pPr>
              <a:buFont typeface="Wingdings" panose="05000000000000000000" pitchFamily="2" charset="2"/>
              <a:buChar char="§"/>
            </a:pPr>
            <a:r>
              <a:rPr lang="en-US" sz="2600" dirty="0" smtClean="0"/>
              <a:t>Account information and school history</a:t>
            </a:r>
          </a:p>
          <a:p>
            <a:pPr>
              <a:buFont typeface="Wingdings" panose="05000000000000000000" pitchFamily="2" charset="2"/>
              <a:buChar char="§"/>
            </a:pPr>
            <a:r>
              <a:rPr lang="en-US" sz="2600" dirty="0" smtClean="0"/>
              <a:t>Can transition to a certification account at any time</a:t>
            </a:r>
          </a:p>
          <a:p>
            <a:pPr marL="0" indent="0">
              <a:buNone/>
            </a:pPr>
            <a:endParaRPr lang="en-US" dirty="0" smtClean="0"/>
          </a:p>
          <a:p>
            <a:endParaRPr lang="en-US" dirty="0"/>
          </a:p>
        </p:txBody>
      </p:sp>
    </p:spTree>
    <p:extLst>
      <p:ext uri="{BB962C8B-B14F-4D97-AF65-F5344CB8AC3E}">
        <p14:creationId xmlns:p14="http://schemas.microsoft.com/office/powerpoint/2010/main" val="3049751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core-course?	</a:t>
            </a:r>
            <a:endParaRPr lang="en-US" dirty="0"/>
          </a:p>
        </p:txBody>
      </p:sp>
      <p:sp>
        <p:nvSpPr>
          <p:cNvPr id="3" name="Content Placeholder 2"/>
          <p:cNvSpPr>
            <a:spLocks noGrp="1"/>
          </p:cNvSpPr>
          <p:nvPr>
            <p:ph idx="1"/>
          </p:nvPr>
        </p:nvSpPr>
        <p:spPr>
          <a:xfrm>
            <a:off x="946855" y="1938271"/>
            <a:ext cx="9720073" cy="4602378"/>
          </a:xfrm>
        </p:spPr>
        <p:txBody>
          <a:bodyPr>
            <a:normAutofit/>
          </a:bodyPr>
          <a:lstStyle/>
          <a:p>
            <a:r>
              <a:rPr lang="en-US" sz="2800" b="1" dirty="0" smtClean="0">
                <a:solidFill>
                  <a:srgbClr val="00B0F0"/>
                </a:solidFill>
              </a:rPr>
              <a:t>NCAA core-courses include courses that:</a:t>
            </a:r>
          </a:p>
          <a:p>
            <a:pPr>
              <a:buFont typeface="Wingdings" panose="05000000000000000000" pitchFamily="2" charset="2"/>
              <a:buChar char="§"/>
            </a:pPr>
            <a:r>
              <a:rPr lang="en-US" sz="2400" dirty="0" smtClean="0"/>
              <a:t>Qualify for high school graduation in English, mathematics (Algebra 1 or higher), natural/physical science, social science, foreign language, or comparative religion or philosophy.</a:t>
            </a:r>
          </a:p>
          <a:p>
            <a:pPr>
              <a:buFont typeface="Wingdings" panose="05000000000000000000" pitchFamily="2" charset="2"/>
              <a:buChar char="§"/>
            </a:pPr>
            <a:r>
              <a:rPr lang="en-US" sz="2400" dirty="0" smtClean="0"/>
              <a:t>Are considered 4 year college-preparatory.</a:t>
            </a:r>
          </a:p>
          <a:p>
            <a:pPr>
              <a:buFont typeface="Wingdings" panose="05000000000000000000" pitchFamily="2" charset="2"/>
              <a:buChar char="§"/>
            </a:pPr>
            <a:r>
              <a:rPr lang="en-US" sz="2400" dirty="0" smtClean="0"/>
              <a:t>Are taught at or above the high school’s regular academic level.</a:t>
            </a:r>
          </a:p>
          <a:p>
            <a:pPr>
              <a:buFont typeface="Wingdings" panose="05000000000000000000" pitchFamily="2" charset="2"/>
              <a:buChar char="§"/>
            </a:pPr>
            <a:r>
              <a:rPr lang="en-US" sz="2400" dirty="0" smtClean="0"/>
              <a:t>Are taught by a qualified instructor.</a:t>
            </a:r>
          </a:p>
          <a:p>
            <a:pPr>
              <a:buFont typeface="Wingdings" panose="05000000000000000000" pitchFamily="2" charset="2"/>
              <a:buChar char="§"/>
            </a:pPr>
            <a:endParaRPr lang="en-US" sz="2400" b="1" dirty="0" smtClean="0">
              <a:solidFill>
                <a:schemeClr val="accent1"/>
              </a:solidFill>
            </a:endParaRPr>
          </a:p>
          <a:p>
            <a:pPr>
              <a:buFont typeface="Arial" panose="020B0604020202020204" pitchFamily="34" charset="0"/>
              <a:buChar char="•"/>
            </a:pPr>
            <a:endParaRPr lang="en-US" sz="2400" b="1" dirty="0" smtClean="0">
              <a:solidFill>
                <a:schemeClr val="accent1"/>
              </a:solidFill>
            </a:endParaRPr>
          </a:p>
          <a:p>
            <a:pPr>
              <a:buFont typeface="Arial" panose="020B0604020202020204" pitchFamily="34" charset="0"/>
              <a:buChar char="•"/>
            </a:pPr>
            <a:endParaRPr lang="en-US" sz="2400" dirty="0" smtClean="0"/>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Tree>
    <p:extLst>
      <p:ext uri="{BB962C8B-B14F-4D97-AF65-F5344CB8AC3E}">
        <p14:creationId xmlns:p14="http://schemas.microsoft.com/office/powerpoint/2010/main" val="2488964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Core-Course? </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sz="2800" b="1" dirty="0">
                <a:solidFill>
                  <a:srgbClr val="00B0F0"/>
                </a:solidFill>
              </a:rPr>
              <a:t>TIP: </a:t>
            </a:r>
            <a:endParaRPr lang="en-US" sz="2800" b="1" dirty="0" smtClean="0">
              <a:solidFill>
                <a:srgbClr val="00B0F0"/>
              </a:solidFill>
            </a:endParaRPr>
          </a:p>
          <a:p>
            <a:pPr>
              <a:buFont typeface="Wingdings" panose="05000000000000000000" pitchFamily="2" charset="2"/>
              <a:buChar char="§"/>
            </a:pPr>
            <a:r>
              <a:rPr lang="en-US" sz="2400" dirty="0" smtClean="0"/>
              <a:t>If </a:t>
            </a:r>
            <a:r>
              <a:rPr lang="en-US" sz="2400" dirty="0"/>
              <a:t>you school is registered with the NCAA you can find your high school’s approved list of courses here: </a:t>
            </a:r>
            <a:r>
              <a:rPr lang="en-US" sz="2400" dirty="0">
                <a:solidFill>
                  <a:srgbClr val="00B0F0"/>
                </a:solidFill>
                <a:hlinkClick r:id="rId2"/>
              </a:rPr>
              <a:t>http://</a:t>
            </a:r>
            <a:r>
              <a:rPr lang="en-US" sz="2400" dirty="0" smtClean="0">
                <a:solidFill>
                  <a:srgbClr val="00B0F0"/>
                </a:solidFill>
                <a:hlinkClick r:id="rId2"/>
              </a:rPr>
              <a:t>www.ncaa.org/student-athletes/future/eligibility-center/high-school-administrators</a:t>
            </a:r>
            <a:r>
              <a:rPr lang="en-US" sz="2400" dirty="0" smtClean="0"/>
              <a:t>.</a:t>
            </a:r>
            <a:endParaRPr lang="en-US" sz="2400" dirty="0"/>
          </a:p>
          <a:p>
            <a:pPr>
              <a:buFont typeface="Wingdings" panose="05000000000000000000" pitchFamily="2" charset="2"/>
              <a:buChar char="§"/>
            </a:pPr>
            <a:r>
              <a:rPr lang="en-US" sz="2400" dirty="0"/>
              <a:t>If your school is not registered with the NCAA you can set up that account here: </a:t>
            </a:r>
            <a:r>
              <a:rPr lang="en-US" sz="2400" dirty="0">
                <a:hlinkClick r:id="rId3"/>
              </a:rPr>
              <a:t>http://</a:t>
            </a:r>
            <a:r>
              <a:rPr lang="en-US" sz="2400" dirty="0" smtClean="0">
                <a:hlinkClick r:id="rId3"/>
              </a:rPr>
              <a:t>www.ncaa.org/student-athletes/future/high-school-account-review</a:t>
            </a:r>
            <a:r>
              <a:rPr lang="en-US" sz="2400" dirty="0" smtClean="0"/>
              <a:t>.</a:t>
            </a:r>
          </a:p>
          <a:p>
            <a:pPr marL="0" indent="0">
              <a:buNone/>
            </a:pPr>
            <a:endParaRPr lang="en-US" sz="2400" dirty="0" smtClean="0"/>
          </a:p>
          <a:p>
            <a:pPr marL="0" indent="0">
              <a:buNone/>
            </a:pPr>
            <a:endParaRPr lang="en-US" sz="2400" dirty="0" smtClean="0"/>
          </a:p>
          <a:p>
            <a:pPr>
              <a:buFont typeface="Wingdings" panose="05000000000000000000" pitchFamily="2" charset="2"/>
              <a:buChar char="§"/>
            </a:pPr>
            <a:endParaRPr lang="en-US" sz="2400" dirty="0">
              <a:solidFill>
                <a:schemeClr val="accent1"/>
              </a:solidFill>
            </a:endParaRPr>
          </a:p>
          <a:p>
            <a:endParaRPr lang="en-US" dirty="0"/>
          </a:p>
        </p:txBody>
      </p:sp>
    </p:spTree>
    <p:extLst>
      <p:ext uri="{BB962C8B-B14F-4D97-AF65-F5344CB8AC3E}">
        <p14:creationId xmlns:p14="http://schemas.microsoft.com/office/powerpoint/2010/main" val="1739929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Nontraditional course?</a:t>
            </a:r>
            <a:endParaRPr lang="en-US" dirty="0"/>
          </a:p>
        </p:txBody>
      </p:sp>
      <p:sp>
        <p:nvSpPr>
          <p:cNvPr id="3" name="Content Placeholder 2"/>
          <p:cNvSpPr>
            <a:spLocks noGrp="1"/>
          </p:cNvSpPr>
          <p:nvPr>
            <p:ph idx="1"/>
          </p:nvPr>
        </p:nvSpPr>
        <p:spPr>
          <a:xfrm>
            <a:off x="1037006" y="2002664"/>
            <a:ext cx="9720073" cy="4023360"/>
          </a:xfrm>
        </p:spPr>
        <p:txBody>
          <a:bodyPr>
            <a:normAutofit fontScale="25000" lnSpcReduction="20000"/>
          </a:bodyPr>
          <a:lstStyle/>
          <a:p>
            <a:r>
              <a:rPr lang="en-US" sz="11200" b="1" dirty="0" smtClean="0">
                <a:solidFill>
                  <a:srgbClr val="00B0F0"/>
                </a:solidFill>
              </a:rPr>
              <a:t>Course taught online or through:</a:t>
            </a:r>
          </a:p>
          <a:p>
            <a:pPr>
              <a:buFont typeface="Arial" panose="020B0604020202020204" pitchFamily="34" charset="0"/>
              <a:buChar char="•"/>
            </a:pPr>
            <a:r>
              <a:rPr lang="en-US" sz="9600" dirty="0" smtClean="0"/>
              <a:t>Blended learning</a:t>
            </a:r>
          </a:p>
          <a:p>
            <a:pPr>
              <a:buFont typeface="Arial" panose="020B0604020202020204" pitchFamily="34" charset="0"/>
              <a:buChar char="•"/>
            </a:pPr>
            <a:r>
              <a:rPr lang="en-US" sz="9600" dirty="0" smtClean="0"/>
              <a:t>Distance learning</a:t>
            </a:r>
          </a:p>
          <a:p>
            <a:pPr>
              <a:buFont typeface="Arial" panose="020B0604020202020204" pitchFamily="34" charset="0"/>
              <a:buChar char="•"/>
            </a:pPr>
            <a:r>
              <a:rPr lang="en-US" sz="9600" dirty="0" smtClean="0"/>
              <a:t>Credit recovery</a:t>
            </a:r>
          </a:p>
          <a:p>
            <a:pPr>
              <a:buFont typeface="Arial" panose="020B0604020202020204" pitchFamily="34" charset="0"/>
              <a:buChar char="•"/>
            </a:pPr>
            <a:r>
              <a:rPr lang="en-US" sz="9600" dirty="0" smtClean="0"/>
              <a:t>Independent study</a:t>
            </a:r>
          </a:p>
          <a:p>
            <a:pPr>
              <a:buFont typeface="Arial" panose="020B0604020202020204" pitchFamily="34" charset="0"/>
              <a:buChar char="•"/>
            </a:pPr>
            <a:r>
              <a:rPr lang="en-US" sz="9600" dirty="0" smtClean="0"/>
              <a:t>Other similar means</a:t>
            </a:r>
            <a:endParaRPr lang="en-US" sz="9600" dirty="0"/>
          </a:p>
          <a:p>
            <a:pPr marL="0" indent="0">
              <a:buNone/>
            </a:pPr>
            <a:r>
              <a:rPr lang="en-US" sz="9600" dirty="0" smtClean="0"/>
              <a:t>*</a:t>
            </a:r>
            <a:r>
              <a:rPr lang="en-US" sz="9600" dirty="0" smtClean="0">
                <a:solidFill>
                  <a:srgbClr val="00B0F0"/>
                </a:solidFill>
              </a:rPr>
              <a:t>Taking nontraditional courses does not necessarily mean the student athlete is home schooled. If you have questions about Home School qualifications check out this Home School Toolkit provided by </a:t>
            </a:r>
            <a:r>
              <a:rPr lang="en-US" sz="9600" dirty="0">
                <a:solidFill>
                  <a:srgbClr val="00B0F0"/>
                </a:solidFill>
              </a:rPr>
              <a:t>the </a:t>
            </a:r>
            <a:r>
              <a:rPr lang="en-US" sz="9600" dirty="0" smtClean="0">
                <a:solidFill>
                  <a:srgbClr val="00B0F0"/>
                </a:solidFill>
              </a:rPr>
              <a:t>NCAA: </a:t>
            </a:r>
            <a:r>
              <a:rPr lang="en-US" sz="9600" dirty="0" smtClean="0">
                <a:hlinkClick r:id="rId2"/>
              </a:rPr>
              <a:t>www.ncaa.org/student-athletes/future/home-school-students</a:t>
            </a:r>
            <a:endParaRPr lang="en-US" sz="9600" dirty="0" smtClean="0"/>
          </a:p>
          <a:p>
            <a:pPr marL="0" indent="0">
              <a:buNone/>
            </a:pPr>
            <a:endParaRPr lang="en-US" dirty="0" smtClean="0"/>
          </a:p>
          <a:p>
            <a:pPr marL="0" indent="0">
              <a:buNone/>
            </a:pPr>
            <a:r>
              <a:rPr lang="en-US" dirty="0" smtClean="0"/>
              <a:t> </a:t>
            </a:r>
            <a:endParaRPr lang="en-US" dirty="0"/>
          </a:p>
        </p:txBody>
      </p:sp>
    </p:spTree>
    <p:extLst>
      <p:ext uri="{BB962C8B-B14F-4D97-AF65-F5344CB8AC3E}">
        <p14:creationId xmlns:p14="http://schemas.microsoft.com/office/powerpoint/2010/main" val="1227984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take a Nontraditional Course</a:t>
            </a:r>
            <a:endParaRPr lang="en-US" dirty="0"/>
          </a:p>
        </p:txBody>
      </p:sp>
      <p:sp>
        <p:nvSpPr>
          <p:cNvPr id="3" name="Content Placeholder 2"/>
          <p:cNvSpPr>
            <a:spLocks noGrp="1"/>
          </p:cNvSpPr>
          <p:nvPr>
            <p:ph idx="1"/>
          </p:nvPr>
        </p:nvSpPr>
        <p:spPr/>
        <p:txBody>
          <a:bodyPr/>
          <a:lstStyle/>
          <a:p>
            <a:r>
              <a:rPr lang="en-US" sz="2800" b="1" dirty="0" smtClean="0">
                <a:solidFill>
                  <a:srgbClr val="00B0F0"/>
                </a:solidFill>
              </a:rPr>
              <a:t>Consider these requirements:</a:t>
            </a:r>
          </a:p>
          <a:p>
            <a:pPr>
              <a:buFont typeface="Arial" panose="020B0604020202020204" pitchFamily="34" charset="0"/>
              <a:buChar char="•"/>
            </a:pPr>
            <a:r>
              <a:rPr lang="en-US" sz="2400" dirty="0" smtClean="0"/>
              <a:t>Must meet NCAA core-course requirements.</a:t>
            </a:r>
          </a:p>
          <a:p>
            <a:pPr>
              <a:buFont typeface="Arial" panose="020B0604020202020204" pitchFamily="34" charset="0"/>
              <a:buChar char="•"/>
            </a:pPr>
            <a:r>
              <a:rPr lang="en-US" sz="2400" dirty="0" smtClean="0"/>
              <a:t>Must include regular ongoing access between instructor and student.</a:t>
            </a:r>
          </a:p>
          <a:p>
            <a:pPr>
              <a:buFont typeface="Arial" panose="020B0604020202020204" pitchFamily="34" charset="0"/>
              <a:buChar char="•"/>
            </a:pPr>
            <a:r>
              <a:rPr lang="en-US" sz="2400" dirty="0" smtClean="0"/>
              <a:t>Must have a defined time period for completion.</a:t>
            </a:r>
            <a:endParaRPr lang="en-US" sz="2400" dirty="0"/>
          </a:p>
        </p:txBody>
      </p:sp>
    </p:spTree>
    <p:extLst>
      <p:ext uri="{BB962C8B-B14F-4D97-AF65-F5344CB8AC3E}">
        <p14:creationId xmlns:p14="http://schemas.microsoft.com/office/powerpoint/2010/main" val="3861368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 Initial Eligibility academic Requirements </a:t>
            </a:r>
            <a:endParaRPr lang="en-US" dirty="0"/>
          </a:p>
        </p:txBody>
      </p:sp>
      <p:sp>
        <p:nvSpPr>
          <p:cNvPr id="3" name="Content Placeholder 2"/>
          <p:cNvSpPr>
            <a:spLocks noGrp="1"/>
          </p:cNvSpPr>
          <p:nvPr>
            <p:ph idx="1"/>
          </p:nvPr>
        </p:nvSpPr>
        <p:spPr/>
        <p:txBody>
          <a:bodyPr/>
          <a:lstStyle/>
          <a:p>
            <a:r>
              <a:rPr lang="en-US" sz="2800" b="1" dirty="0" smtClean="0">
                <a:solidFill>
                  <a:srgbClr val="00B0F0"/>
                </a:solidFill>
              </a:rPr>
              <a:t>To play DI sports student </a:t>
            </a:r>
            <a:r>
              <a:rPr lang="en-US" sz="2800" b="1" dirty="0">
                <a:solidFill>
                  <a:srgbClr val="00B0F0"/>
                </a:solidFill>
              </a:rPr>
              <a:t>a</a:t>
            </a:r>
            <a:r>
              <a:rPr lang="en-US" sz="2800" b="1" dirty="0" smtClean="0">
                <a:solidFill>
                  <a:srgbClr val="00B0F0"/>
                </a:solidFill>
              </a:rPr>
              <a:t>thletes need to meet the following requirements:</a:t>
            </a:r>
          </a:p>
          <a:p>
            <a:pPr>
              <a:buFont typeface="Wingdings" panose="05000000000000000000" pitchFamily="2" charset="2"/>
              <a:buChar char="§"/>
            </a:pPr>
            <a:r>
              <a:rPr lang="en-US" sz="2400" dirty="0" smtClean="0"/>
              <a:t>Graduate high school on time.</a:t>
            </a:r>
          </a:p>
          <a:p>
            <a:pPr>
              <a:buFont typeface="Wingdings" panose="05000000000000000000" pitchFamily="2" charset="2"/>
              <a:buChar char="§"/>
            </a:pPr>
            <a:r>
              <a:rPr lang="en-US" sz="2400" dirty="0" smtClean="0"/>
              <a:t>Complete 16 NCAA approved core-courses in the correct subjects.</a:t>
            </a:r>
          </a:p>
          <a:p>
            <a:pPr>
              <a:buFont typeface="Wingdings" panose="05000000000000000000" pitchFamily="2" charset="2"/>
              <a:buChar char="§"/>
            </a:pPr>
            <a:r>
              <a:rPr lang="en-US" sz="2400" dirty="0" smtClean="0"/>
              <a:t>Earn a minimum GPA of 2.300.</a:t>
            </a:r>
          </a:p>
          <a:p>
            <a:pPr>
              <a:buFont typeface="Wingdings" panose="05000000000000000000" pitchFamily="2" charset="2"/>
              <a:buChar char="§"/>
            </a:pPr>
            <a:r>
              <a:rPr lang="en-US" sz="2400" dirty="0" smtClean="0"/>
              <a:t>Earn a combined SAT score or ACT sum score that matches your core-course GPA on the DI sliding scale. Find DI sliding scale at </a:t>
            </a:r>
            <a:r>
              <a:rPr lang="en-US" sz="2400" dirty="0" smtClean="0">
                <a:hlinkClick r:id="rId2"/>
              </a:rPr>
              <a:t>http</a:t>
            </a:r>
            <a:r>
              <a:rPr lang="en-US" sz="2400" dirty="0">
                <a:hlinkClick r:id="rId2"/>
              </a:rPr>
              <a:t>://www.ncaa.org/static/2point3</a:t>
            </a:r>
            <a:r>
              <a:rPr lang="en-US" sz="2400" dirty="0" smtClean="0">
                <a:hlinkClick r:id="rId2"/>
              </a:rPr>
              <a:t>/</a:t>
            </a:r>
            <a:r>
              <a:rPr lang="en-US" sz="2400" dirty="0" smtClean="0"/>
              <a:t>.</a:t>
            </a:r>
          </a:p>
          <a:p>
            <a:pPr marL="0" indent="0">
              <a:buNone/>
            </a:pPr>
            <a:endParaRPr lang="en-US" sz="2400" dirty="0" smtClean="0"/>
          </a:p>
          <a:p>
            <a:pPr>
              <a:buFont typeface="Wingdings" panose="05000000000000000000" pitchFamily="2" charset="2"/>
              <a:buChar char="§"/>
            </a:pPr>
            <a:endParaRPr lang="en-US" sz="2400" dirty="0" smtClean="0"/>
          </a:p>
          <a:p>
            <a:pPr>
              <a:buFont typeface="Wingdings" panose="05000000000000000000" pitchFamily="2" charset="2"/>
              <a:buChar char="§"/>
            </a:pPr>
            <a:endParaRPr lang="en-US" dirty="0"/>
          </a:p>
        </p:txBody>
      </p:sp>
    </p:spTree>
    <p:extLst>
      <p:ext uri="{BB962C8B-B14F-4D97-AF65-F5344CB8AC3E}">
        <p14:creationId xmlns:p14="http://schemas.microsoft.com/office/powerpoint/2010/main" val="1020120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 Core-Course Time Limitation</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400" dirty="0" smtClean="0"/>
              <a:t>Upon entering 9</a:t>
            </a:r>
            <a:r>
              <a:rPr lang="en-US" sz="2400" baseline="30000" dirty="0" smtClean="0"/>
              <a:t>th</a:t>
            </a:r>
            <a:r>
              <a:rPr lang="en-US" sz="2400" dirty="0" smtClean="0"/>
              <a:t> grade a student athlete has 8 semesters to complete core-course requirements</a:t>
            </a:r>
          </a:p>
          <a:p>
            <a:pPr>
              <a:buFont typeface="Wingdings" panose="05000000000000000000" pitchFamily="2" charset="2"/>
              <a:buChar char="§"/>
            </a:pPr>
            <a:r>
              <a:rPr lang="en-US" sz="2400" dirty="0" smtClean="0"/>
              <a:t>If you do not complete high school on time any </a:t>
            </a:r>
            <a:r>
              <a:rPr lang="en-US" sz="2400" dirty="0" smtClean="0"/>
              <a:t>core-courses </a:t>
            </a:r>
            <a:r>
              <a:rPr lang="en-US" sz="2400" dirty="0" smtClean="0"/>
              <a:t>taken will not count toward NCAA requirements.</a:t>
            </a:r>
          </a:p>
          <a:p>
            <a:pPr>
              <a:buFont typeface="Wingdings" panose="05000000000000000000" pitchFamily="2" charset="2"/>
              <a:buChar char="§"/>
            </a:pPr>
            <a:r>
              <a:rPr lang="en-US" sz="2400" dirty="0" smtClean="0"/>
              <a:t>On time: If high school graduation is on June 1</a:t>
            </a:r>
            <a:r>
              <a:rPr lang="en-US" sz="2400" baseline="30000" dirty="0" smtClean="0"/>
              <a:t>st</a:t>
            </a:r>
            <a:r>
              <a:rPr lang="en-US" sz="2400" dirty="0" smtClean="0"/>
              <a:t>, the student athlete must graduate June 1</a:t>
            </a:r>
            <a:r>
              <a:rPr lang="en-US" sz="2400" baseline="30000" dirty="0" smtClean="0"/>
              <a:t>st</a:t>
            </a:r>
            <a:r>
              <a:rPr lang="en-US" sz="2400" dirty="0" smtClean="0"/>
              <a:t>. </a:t>
            </a:r>
            <a:endParaRPr lang="en-US" sz="2400" dirty="0"/>
          </a:p>
        </p:txBody>
      </p:sp>
    </p:spTree>
    <p:extLst>
      <p:ext uri="{BB962C8B-B14F-4D97-AF65-F5344CB8AC3E}">
        <p14:creationId xmlns:p14="http://schemas.microsoft.com/office/powerpoint/2010/main" val="2494039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 </a:t>
            </a:r>
            <a:r>
              <a:rPr lang="en-US" dirty="0" smtClean="0"/>
              <a:t>Core-Courses</a:t>
            </a:r>
            <a:endParaRPr lang="en-US" dirty="0"/>
          </a:p>
        </p:txBody>
      </p:sp>
      <p:sp>
        <p:nvSpPr>
          <p:cNvPr id="3" name="Content Placeholder 2"/>
          <p:cNvSpPr>
            <a:spLocks noGrp="1"/>
          </p:cNvSpPr>
          <p:nvPr>
            <p:ph idx="1"/>
          </p:nvPr>
        </p:nvSpPr>
        <p:spPr>
          <a:xfrm>
            <a:off x="819733" y="1995543"/>
            <a:ext cx="9720073" cy="4023360"/>
          </a:xfrm>
        </p:spPr>
        <p:txBody>
          <a:bodyPr/>
          <a:lstStyle/>
          <a:p>
            <a:pPr lvl="1">
              <a:buFont typeface="Wingdings" panose="05000000000000000000" pitchFamily="2" charset="2"/>
              <a:buChar char="§"/>
            </a:pPr>
            <a:r>
              <a:rPr lang="en-US" sz="2400" dirty="0" smtClean="0"/>
              <a:t>Complete 10 NCAA core-courses, including seven in English, math, natural/physical science, before the student athlete’s 7</a:t>
            </a:r>
            <a:r>
              <a:rPr lang="en-US" sz="2400" baseline="30000" dirty="0" smtClean="0"/>
              <a:t>th</a:t>
            </a:r>
            <a:r>
              <a:rPr lang="en-US" sz="2400" dirty="0" smtClean="0"/>
              <a:t> semester (beginning of senior year).</a:t>
            </a:r>
          </a:p>
          <a:p>
            <a:pPr lvl="1">
              <a:buFont typeface="Wingdings" panose="05000000000000000000" pitchFamily="2" charset="2"/>
              <a:buChar char="§"/>
            </a:pPr>
            <a:r>
              <a:rPr lang="en-US" sz="2400" dirty="0" smtClean="0"/>
              <a:t>Core-course requirements must be met in the time limitation.</a:t>
            </a:r>
          </a:p>
        </p:txBody>
      </p:sp>
      <p:graphicFrame>
        <p:nvGraphicFramePr>
          <p:cNvPr id="7" name="Table 6"/>
          <p:cNvGraphicFramePr>
            <a:graphicFrameLocks noGrp="1"/>
          </p:cNvGraphicFramePr>
          <p:nvPr>
            <p:extLst>
              <p:ext uri="{D42A27DB-BD31-4B8C-83A1-F6EECF244321}">
                <p14:modId xmlns:p14="http://schemas.microsoft.com/office/powerpoint/2010/main" val="2425732898"/>
              </p:ext>
            </p:extLst>
          </p:nvPr>
        </p:nvGraphicFramePr>
        <p:xfrm>
          <a:off x="1024128" y="3571539"/>
          <a:ext cx="8128002" cy="2130015"/>
        </p:xfrm>
        <a:graphic>
          <a:graphicData uri="http://schemas.openxmlformats.org/drawingml/2006/table">
            <a:tbl>
              <a:tblPr firstRow="1" bandRow="1">
                <a:tableStyleId>{69CF1AB2-1976-4502-BF36-3FF5EA218861}</a:tableStyleId>
              </a:tblPr>
              <a:tblGrid>
                <a:gridCol w="1354667"/>
                <a:gridCol w="1354667"/>
                <a:gridCol w="1354667"/>
                <a:gridCol w="1354667"/>
                <a:gridCol w="1354667"/>
                <a:gridCol w="1354667"/>
              </a:tblGrid>
              <a:tr h="2130015">
                <a:tc>
                  <a:txBody>
                    <a:bodyPr/>
                    <a:lstStyle/>
                    <a:p>
                      <a:pPr algn="l"/>
                      <a:r>
                        <a:rPr lang="en-US" b="1" u="sng" dirty="0" smtClean="0">
                          <a:solidFill>
                            <a:schemeClr val="bg1"/>
                          </a:solidFill>
                        </a:rPr>
                        <a:t>English</a:t>
                      </a:r>
                    </a:p>
                    <a:p>
                      <a:pPr algn="l"/>
                      <a:endParaRPr lang="en-US" dirty="0" smtClean="0">
                        <a:solidFill>
                          <a:schemeClr val="bg1"/>
                        </a:solidFill>
                      </a:endParaRPr>
                    </a:p>
                    <a:p>
                      <a:pPr algn="l"/>
                      <a:endParaRPr lang="en-US" dirty="0" smtClean="0">
                        <a:solidFill>
                          <a:schemeClr val="bg1"/>
                        </a:solidFill>
                      </a:endParaRPr>
                    </a:p>
                    <a:p>
                      <a:pPr algn="l"/>
                      <a:endParaRPr lang="en-US" b="0" dirty="0" smtClean="0">
                        <a:solidFill>
                          <a:schemeClr val="bg1"/>
                        </a:solidFill>
                      </a:endParaRPr>
                    </a:p>
                    <a:p>
                      <a:pPr algn="l"/>
                      <a:endParaRPr lang="en-US" b="0" dirty="0" smtClean="0">
                        <a:solidFill>
                          <a:schemeClr val="bg1"/>
                        </a:solidFill>
                      </a:endParaRPr>
                    </a:p>
                    <a:p>
                      <a:pPr algn="l"/>
                      <a:endParaRPr lang="en-US" b="0" dirty="0" smtClean="0">
                        <a:solidFill>
                          <a:schemeClr val="bg1"/>
                        </a:solidFill>
                      </a:endParaRPr>
                    </a:p>
                    <a:p>
                      <a:pPr algn="l"/>
                      <a:r>
                        <a:rPr lang="en-US" b="0" dirty="0" smtClean="0">
                          <a:solidFill>
                            <a:schemeClr val="bg1"/>
                          </a:solidFill>
                        </a:rPr>
                        <a:t>4 years</a:t>
                      </a:r>
                      <a:endParaRPr lang="en-US" b="0" dirty="0">
                        <a:solidFill>
                          <a:schemeClr val="bg1"/>
                        </a:solidFill>
                      </a:endParaRPr>
                    </a:p>
                  </a:txBody>
                  <a:tcPr anchor="ctr">
                    <a:solidFill>
                      <a:schemeClr val="accent2">
                        <a:lumMod val="75000"/>
                      </a:schemeClr>
                    </a:solidFill>
                  </a:tcPr>
                </a:tc>
                <a:tc>
                  <a:txBody>
                    <a:bodyPr/>
                    <a:lstStyle/>
                    <a:p>
                      <a:pPr algn="l"/>
                      <a:r>
                        <a:rPr lang="en-US" u="sng" dirty="0" smtClean="0">
                          <a:solidFill>
                            <a:schemeClr val="bg1"/>
                          </a:solidFill>
                        </a:rPr>
                        <a:t>Natural</a:t>
                      </a:r>
                      <a:r>
                        <a:rPr lang="en-US" u="sng" baseline="0" dirty="0" smtClean="0">
                          <a:solidFill>
                            <a:schemeClr val="bg1"/>
                          </a:solidFill>
                        </a:rPr>
                        <a:t> or </a:t>
                      </a:r>
                      <a:r>
                        <a:rPr lang="en-US" u="sng" dirty="0" smtClean="0">
                          <a:solidFill>
                            <a:schemeClr val="bg1"/>
                          </a:solidFill>
                        </a:rPr>
                        <a:t>Physical</a:t>
                      </a:r>
                      <a:r>
                        <a:rPr lang="en-US" u="sng" baseline="0" dirty="0" smtClean="0">
                          <a:solidFill>
                            <a:schemeClr val="bg1"/>
                          </a:solidFill>
                        </a:rPr>
                        <a:t> Science</a:t>
                      </a:r>
                    </a:p>
                    <a:p>
                      <a:pPr algn="l"/>
                      <a:endParaRPr lang="en-US" b="0" baseline="0" dirty="0" smtClean="0">
                        <a:solidFill>
                          <a:schemeClr val="bg1"/>
                        </a:solidFill>
                      </a:endParaRPr>
                    </a:p>
                    <a:p>
                      <a:pPr algn="l"/>
                      <a:endParaRPr lang="en-US" b="0" baseline="0" dirty="0" smtClean="0">
                        <a:solidFill>
                          <a:schemeClr val="bg1"/>
                        </a:solidFill>
                      </a:endParaRPr>
                    </a:p>
                    <a:p>
                      <a:pPr algn="l"/>
                      <a:endParaRPr lang="en-US" b="0" baseline="0" dirty="0" smtClean="0">
                        <a:solidFill>
                          <a:schemeClr val="bg1"/>
                        </a:solidFill>
                      </a:endParaRPr>
                    </a:p>
                    <a:p>
                      <a:pPr algn="l"/>
                      <a:r>
                        <a:rPr lang="en-US" b="0" baseline="0" dirty="0" smtClean="0">
                          <a:solidFill>
                            <a:schemeClr val="bg1"/>
                          </a:solidFill>
                        </a:rPr>
                        <a:t>2 years</a:t>
                      </a:r>
                      <a:endParaRPr lang="en-US" b="0" dirty="0">
                        <a:solidFill>
                          <a:schemeClr val="bg1"/>
                        </a:solidFill>
                      </a:endParaRPr>
                    </a:p>
                  </a:txBody>
                  <a:tcPr anchor="ctr">
                    <a:solidFill>
                      <a:schemeClr val="accent2">
                        <a:lumMod val="75000"/>
                      </a:schemeClr>
                    </a:solidFill>
                  </a:tcPr>
                </a:tc>
                <a:tc>
                  <a:txBody>
                    <a:bodyPr/>
                    <a:lstStyle/>
                    <a:p>
                      <a:pPr algn="l"/>
                      <a:r>
                        <a:rPr lang="en-US" u="sng" dirty="0" smtClean="0">
                          <a:solidFill>
                            <a:schemeClr val="bg1"/>
                          </a:solidFill>
                        </a:rPr>
                        <a:t>Math</a:t>
                      </a:r>
                    </a:p>
                    <a:p>
                      <a:pPr algn="l"/>
                      <a:r>
                        <a:rPr lang="en-US" sz="1200" dirty="0" smtClean="0">
                          <a:solidFill>
                            <a:schemeClr val="bg1"/>
                          </a:solidFill>
                        </a:rPr>
                        <a:t>(Algebra</a:t>
                      </a:r>
                      <a:r>
                        <a:rPr lang="en-US" sz="1200" baseline="0" dirty="0" smtClean="0">
                          <a:solidFill>
                            <a:schemeClr val="bg1"/>
                          </a:solidFill>
                        </a:rPr>
                        <a:t> 1 or higher)</a:t>
                      </a:r>
                    </a:p>
                    <a:p>
                      <a:pPr algn="l"/>
                      <a:endParaRPr lang="en-US" b="0" baseline="0" dirty="0" smtClean="0">
                        <a:solidFill>
                          <a:schemeClr val="bg1"/>
                        </a:solidFill>
                      </a:endParaRPr>
                    </a:p>
                    <a:p>
                      <a:pPr algn="l"/>
                      <a:endParaRPr lang="en-US" b="0" baseline="0" dirty="0" smtClean="0">
                        <a:solidFill>
                          <a:schemeClr val="bg1"/>
                        </a:solidFill>
                      </a:endParaRPr>
                    </a:p>
                    <a:p>
                      <a:pPr algn="l"/>
                      <a:endParaRPr lang="en-US" b="0" baseline="0" dirty="0" smtClean="0">
                        <a:solidFill>
                          <a:schemeClr val="bg1"/>
                        </a:solidFill>
                      </a:endParaRPr>
                    </a:p>
                    <a:p>
                      <a:pPr algn="l"/>
                      <a:endParaRPr lang="en-US" b="0" baseline="0" dirty="0" smtClean="0">
                        <a:solidFill>
                          <a:schemeClr val="bg1"/>
                        </a:solidFill>
                      </a:endParaRPr>
                    </a:p>
                    <a:p>
                      <a:pPr algn="l"/>
                      <a:r>
                        <a:rPr lang="en-US" b="0" baseline="0" dirty="0" smtClean="0">
                          <a:solidFill>
                            <a:schemeClr val="bg1"/>
                          </a:solidFill>
                        </a:rPr>
                        <a:t>3 years</a:t>
                      </a:r>
                    </a:p>
                  </a:txBody>
                  <a:tcPr anchor="ctr">
                    <a:solidFill>
                      <a:schemeClr val="accent2">
                        <a:lumMod val="75000"/>
                      </a:schemeClr>
                    </a:solidFill>
                  </a:tcPr>
                </a:tc>
                <a:tc>
                  <a:txBody>
                    <a:bodyPr/>
                    <a:lstStyle/>
                    <a:p>
                      <a:pPr algn="l"/>
                      <a:r>
                        <a:rPr lang="en-US" u="sng" dirty="0" smtClean="0">
                          <a:solidFill>
                            <a:schemeClr val="bg1"/>
                          </a:solidFill>
                        </a:rPr>
                        <a:t>Social Science</a:t>
                      </a:r>
                    </a:p>
                    <a:p>
                      <a:pPr algn="l"/>
                      <a:endParaRPr lang="en-US" dirty="0" smtClean="0">
                        <a:solidFill>
                          <a:schemeClr val="bg1"/>
                        </a:solidFill>
                      </a:endParaRPr>
                    </a:p>
                    <a:p>
                      <a:pPr algn="l"/>
                      <a:endParaRPr lang="en-US" b="0" dirty="0" smtClean="0">
                        <a:solidFill>
                          <a:schemeClr val="bg1"/>
                        </a:solidFill>
                      </a:endParaRPr>
                    </a:p>
                    <a:p>
                      <a:pPr algn="l"/>
                      <a:endParaRPr lang="en-US" b="0" dirty="0" smtClean="0">
                        <a:solidFill>
                          <a:schemeClr val="bg1"/>
                        </a:solidFill>
                      </a:endParaRPr>
                    </a:p>
                    <a:p>
                      <a:pPr algn="l"/>
                      <a:endParaRPr lang="en-US" b="0" dirty="0" smtClean="0">
                        <a:solidFill>
                          <a:schemeClr val="bg1"/>
                        </a:solidFill>
                      </a:endParaRPr>
                    </a:p>
                    <a:p>
                      <a:pPr algn="l"/>
                      <a:r>
                        <a:rPr lang="en-US" b="0" dirty="0" smtClean="0">
                          <a:solidFill>
                            <a:schemeClr val="bg1"/>
                          </a:solidFill>
                        </a:rPr>
                        <a:t>2 years</a:t>
                      </a:r>
                      <a:endParaRPr lang="en-US" b="0" dirty="0">
                        <a:solidFill>
                          <a:schemeClr val="bg1"/>
                        </a:solidFill>
                      </a:endParaRPr>
                    </a:p>
                  </a:txBody>
                  <a:tcPr anchor="ctr">
                    <a:solidFill>
                      <a:schemeClr val="accent2">
                        <a:lumMod val="75000"/>
                      </a:schemeClr>
                    </a:solidFill>
                  </a:tcPr>
                </a:tc>
                <a:tc>
                  <a:txBody>
                    <a:bodyPr/>
                    <a:lstStyle/>
                    <a:p>
                      <a:pPr algn="l"/>
                      <a:r>
                        <a:rPr lang="en-US" u="sng" dirty="0" smtClean="0">
                          <a:solidFill>
                            <a:schemeClr val="bg1"/>
                          </a:solidFill>
                        </a:rPr>
                        <a:t>Additional</a:t>
                      </a:r>
                    </a:p>
                    <a:p>
                      <a:pPr algn="l"/>
                      <a:r>
                        <a:rPr lang="en-US" sz="1200" dirty="0" smtClean="0">
                          <a:solidFill>
                            <a:schemeClr val="bg1"/>
                          </a:solidFill>
                        </a:rPr>
                        <a:t>(English,</a:t>
                      </a:r>
                      <a:r>
                        <a:rPr lang="en-US" sz="1200" baseline="0" dirty="0" smtClean="0">
                          <a:solidFill>
                            <a:schemeClr val="bg1"/>
                          </a:solidFill>
                        </a:rPr>
                        <a:t> math, or natural/physical science)</a:t>
                      </a:r>
                    </a:p>
                    <a:p>
                      <a:pPr algn="l"/>
                      <a:endParaRPr lang="en-US" sz="1100" baseline="0" dirty="0" smtClean="0">
                        <a:solidFill>
                          <a:schemeClr val="bg1"/>
                        </a:solidFill>
                      </a:endParaRPr>
                    </a:p>
                    <a:p>
                      <a:pPr algn="l"/>
                      <a:endParaRPr lang="en-US" sz="1100" baseline="0" dirty="0" smtClean="0">
                        <a:solidFill>
                          <a:schemeClr val="bg1"/>
                        </a:solidFill>
                      </a:endParaRPr>
                    </a:p>
                    <a:p>
                      <a:pPr algn="l"/>
                      <a:endParaRPr lang="en-US" sz="1100" baseline="0" dirty="0" smtClean="0">
                        <a:solidFill>
                          <a:schemeClr val="bg1"/>
                        </a:solidFill>
                      </a:endParaRPr>
                    </a:p>
                    <a:p>
                      <a:pPr algn="l"/>
                      <a:endParaRPr lang="en-US" sz="1100" baseline="0" dirty="0" smtClean="0">
                        <a:solidFill>
                          <a:schemeClr val="bg1"/>
                        </a:solidFill>
                      </a:endParaRPr>
                    </a:p>
                    <a:p>
                      <a:pPr algn="l"/>
                      <a:endParaRPr lang="en-US" sz="1100" baseline="0" dirty="0" smtClean="0">
                        <a:solidFill>
                          <a:schemeClr val="bg1"/>
                        </a:solidFill>
                      </a:endParaRPr>
                    </a:p>
                    <a:p>
                      <a:pPr algn="l"/>
                      <a:r>
                        <a:rPr lang="en-US" sz="1800" b="0" baseline="0" dirty="0" smtClean="0">
                          <a:solidFill>
                            <a:schemeClr val="bg1"/>
                          </a:solidFill>
                        </a:rPr>
                        <a:t>1 year</a:t>
                      </a:r>
                      <a:endParaRPr lang="en-US" sz="1800" b="0" dirty="0" smtClean="0">
                        <a:solidFill>
                          <a:schemeClr val="bg1"/>
                        </a:solidFill>
                      </a:endParaRPr>
                    </a:p>
                  </a:txBody>
                  <a:tcPr anchor="ctr">
                    <a:solidFill>
                      <a:schemeClr val="accent2">
                        <a:lumMod val="75000"/>
                      </a:schemeClr>
                    </a:solidFill>
                  </a:tcPr>
                </a:tc>
                <a:tc>
                  <a:txBody>
                    <a:bodyPr/>
                    <a:lstStyle/>
                    <a:p>
                      <a:pPr algn="l"/>
                      <a:r>
                        <a:rPr lang="en-US" u="sng" dirty="0" smtClean="0">
                          <a:solidFill>
                            <a:schemeClr val="bg1"/>
                          </a:solidFill>
                        </a:rPr>
                        <a:t>Additional</a:t>
                      </a:r>
                    </a:p>
                    <a:p>
                      <a:pPr algn="l"/>
                      <a:r>
                        <a:rPr lang="en-US" sz="1200" b="1" u="none" dirty="0" smtClean="0">
                          <a:solidFill>
                            <a:schemeClr val="bg1"/>
                          </a:solidFill>
                        </a:rPr>
                        <a:t>(English,</a:t>
                      </a:r>
                      <a:r>
                        <a:rPr lang="en-US" sz="1200" b="1" u="none" baseline="0" dirty="0" smtClean="0">
                          <a:solidFill>
                            <a:schemeClr val="bg1"/>
                          </a:solidFill>
                        </a:rPr>
                        <a:t> math, sciences, social science, foreign language, comparative religion, or philosophy)</a:t>
                      </a:r>
                    </a:p>
                    <a:p>
                      <a:pPr algn="l"/>
                      <a:endParaRPr lang="en-US" sz="1050" b="0" u="none" baseline="0" dirty="0" smtClean="0">
                        <a:solidFill>
                          <a:schemeClr val="bg1"/>
                        </a:solidFill>
                      </a:endParaRPr>
                    </a:p>
                    <a:p>
                      <a:pPr algn="l"/>
                      <a:r>
                        <a:rPr lang="en-US" sz="1800" b="0" u="none" baseline="0" dirty="0" smtClean="0">
                          <a:solidFill>
                            <a:schemeClr val="bg1"/>
                          </a:solidFill>
                        </a:rPr>
                        <a:t>4</a:t>
                      </a:r>
                      <a:r>
                        <a:rPr lang="en-US" sz="1050" b="0" u="none" baseline="0" dirty="0" smtClean="0">
                          <a:solidFill>
                            <a:schemeClr val="bg1"/>
                          </a:solidFill>
                        </a:rPr>
                        <a:t> </a:t>
                      </a:r>
                      <a:r>
                        <a:rPr lang="en-US" sz="1800" b="0" u="none" baseline="0" dirty="0" smtClean="0">
                          <a:solidFill>
                            <a:schemeClr val="bg1"/>
                          </a:solidFill>
                        </a:rPr>
                        <a:t>year</a:t>
                      </a:r>
                      <a:endParaRPr lang="en-US" sz="1050" b="0" u="none" dirty="0">
                        <a:solidFill>
                          <a:schemeClr val="bg1"/>
                        </a:solidFill>
                      </a:endParaRPr>
                    </a:p>
                  </a:txBody>
                  <a:tcPr anchor="ctr">
                    <a:solidFill>
                      <a:schemeClr val="accent2">
                        <a:lumMod val="75000"/>
                      </a:schemeClr>
                    </a:solidFill>
                  </a:tcPr>
                </a:tc>
              </a:tr>
            </a:tbl>
          </a:graphicData>
        </a:graphic>
      </p:graphicFrame>
    </p:spTree>
    <p:extLst>
      <p:ext uri="{BB962C8B-B14F-4D97-AF65-F5344CB8AC3E}">
        <p14:creationId xmlns:p14="http://schemas.microsoft.com/office/powerpoint/2010/main" val="957395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Division I test scores</a:t>
            </a:r>
            <a:endParaRPr lang="en-US" dirty="0"/>
          </a:p>
        </p:txBody>
      </p:sp>
      <p:sp>
        <p:nvSpPr>
          <p:cNvPr id="3" name="Content Placeholder 2"/>
          <p:cNvSpPr>
            <a:spLocks noGrp="1"/>
          </p:cNvSpPr>
          <p:nvPr>
            <p:ph sz="half" idx="1"/>
          </p:nvPr>
        </p:nvSpPr>
        <p:spPr/>
        <p:txBody>
          <a:bodyPr>
            <a:normAutofit lnSpcReduction="10000"/>
          </a:bodyPr>
          <a:lstStyle/>
          <a:p>
            <a:pPr>
              <a:buFont typeface="Wingdings" panose="05000000000000000000" pitchFamily="2" charset="2"/>
              <a:buChar char="§"/>
            </a:pPr>
            <a:r>
              <a:rPr lang="en-US" dirty="0" smtClean="0"/>
              <a:t>Take the SAT or ACT as many times as needed.</a:t>
            </a:r>
          </a:p>
          <a:p>
            <a:pPr>
              <a:buFont typeface="Wingdings" panose="05000000000000000000" pitchFamily="2" charset="2"/>
              <a:buChar char="§"/>
            </a:pPr>
            <a:r>
              <a:rPr lang="en-US" dirty="0" smtClean="0"/>
              <a:t>Use </a:t>
            </a:r>
            <a:r>
              <a:rPr lang="en-US" b="1" dirty="0" smtClean="0"/>
              <a:t>code 9999 </a:t>
            </a:r>
            <a:r>
              <a:rPr lang="en-US" dirty="0" smtClean="0"/>
              <a:t>when registering test scores as eligibility center.</a:t>
            </a:r>
          </a:p>
          <a:p>
            <a:pPr>
              <a:buFont typeface="Wingdings" panose="05000000000000000000" pitchFamily="2" charset="2"/>
              <a:buChar char="§"/>
            </a:pPr>
            <a:r>
              <a:rPr lang="en-US" dirty="0" smtClean="0"/>
              <a:t>EC uses the best scores to certify the student athlete:</a:t>
            </a:r>
          </a:p>
          <a:p>
            <a:pPr lvl="1">
              <a:buFont typeface="Wingdings" panose="05000000000000000000" pitchFamily="2" charset="2"/>
              <a:buChar char="§"/>
            </a:pPr>
            <a:r>
              <a:rPr lang="en-US" dirty="0" smtClean="0"/>
              <a:t>SAT combined score</a:t>
            </a:r>
          </a:p>
          <a:p>
            <a:pPr lvl="1">
              <a:buFont typeface="Wingdings" panose="05000000000000000000" pitchFamily="2" charset="2"/>
              <a:buChar char="§"/>
            </a:pPr>
            <a:r>
              <a:rPr lang="en-US" dirty="0" smtClean="0"/>
              <a:t>ACT SUM score</a:t>
            </a:r>
          </a:p>
          <a:p>
            <a:pPr>
              <a:buFont typeface="Wingdings" panose="05000000000000000000" pitchFamily="2" charset="2"/>
              <a:buChar char="§"/>
            </a:pPr>
            <a:r>
              <a:rPr lang="en-US" dirty="0" smtClean="0"/>
              <a:t>The SA test score and GPA will be matched on the DI sliding scale.</a:t>
            </a:r>
          </a:p>
          <a:p>
            <a:pPr>
              <a:buFont typeface="Wingdings" panose="05000000000000000000" pitchFamily="2" charset="2"/>
              <a:buChar char="§"/>
            </a:pPr>
            <a:r>
              <a:rPr lang="en-US" dirty="0">
                <a:hlinkClick r:id="rId2"/>
              </a:rPr>
              <a:t>http://www.ncaa.org/static/2point3</a:t>
            </a:r>
            <a:r>
              <a:rPr lang="en-US" dirty="0" smtClean="0">
                <a:hlinkClick r:id="rId2"/>
              </a:rPr>
              <a:t>/</a:t>
            </a:r>
            <a:endParaRPr lang="en-US" dirty="0" smtClean="0"/>
          </a:p>
          <a:p>
            <a:pPr>
              <a:buFont typeface="Wingdings" panose="05000000000000000000" pitchFamily="2" charset="2"/>
              <a:buChar char="§"/>
            </a:pPr>
            <a:endParaRPr lang="en-US" dirty="0" smtClean="0"/>
          </a:p>
          <a:p>
            <a:pPr>
              <a:buFont typeface="Wingdings" panose="05000000000000000000" pitchFamily="2" charset="2"/>
              <a:buChar char="§"/>
            </a:pPr>
            <a:endParaRPr lang="en-US" dirty="0"/>
          </a:p>
        </p:txBody>
      </p:sp>
      <p:pic>
        <p:nvPicPr>
          <p:cNvPr id="6" name="Content Placeholder 5"/>
          <p:cNvPicPr>
            <a:picLocks noGrp="1" noChangeAspect="1"/>
          </p:cNvPicPr>
          <p:nvPr>
            <p:ph sz="half" idx="2"/>
          </p:nvPr>
        </p:nvPicPr>
        <p:blipFill>
          <a:blip r:embed="rId3"/>
          <a:stretch>
            <a:fillRect/>
          </a:stretch>
        </p:blipFill>
        <p:spPr>
          <a:xfrm>
            <a:off x="5989638" y="2387120"/>
            <a:ext cx="4754562" cy="2647459"/>
          </a:xfrm>
          <a:prstGeom prst="rect">
            <a:avLst/>
          </a:prstGeom>
          <a:solidFill>
            <a:schemeClr val="accent2">
              <a:lumMod val="20000"/>
              <a:lumOff val="80000"/>
            </a:schemeClr>
          </a:solidFill>
          <a:ln>
            <a:solidFill>
              <a:schemeClr val="tx1"/>
            </a:solidFill>
          </a:ln>
        </p:spPr>
      </p:pic>
    </p:spTree>
    <p:extLst>
      <p:ext uri="{BB962C8B-B14F-4D97-AF65-F5344CB8AC3E}">
        <p14:creationId xmlns:p14="http://schemas.microsoft.com/office/powerpoint/2010/main" val="1475190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Division I Qualifier</a:t>
            </a:r>
            <a:endParaRPr lang="en-US" dirty="0"/>
          </a:p>
        </p:txBody>
      </p:sp>
      <p:sp>
        <p:nvSpPr>
          <p:cNvPr id="6" name="Content Placeholder 5"/>
          <p:cNvSpPr>
            <a:spLocks noGrp="1"/>
          </p:cNvSpPr>
          <p:nvPr>
            <p:ph idx="1"/>
          </p:nvPr>
        </p:nvSpPr>
        <p:spPr/>
        <p:txBody>
          <a:bodyPr>
            <a:normAutofit/>
          </a:bodyPr>
          <a:lstStyle/>
          <a:p>
            <a:r>
              <a:rPr lang="en-US" sz="2800" b="1" dirty="0" smtClean="0">
                <a:solidFill>
                  <a:srgbClr val="00B0F0"/>
                </a:solidFill>
              </a:rPr>
              <a:t>A student athlete is eligible to practice, compete, and receive athletic aid their first year of college:</a:t>
            </a:r>
          </a:p>
          <a:p>
            <a:pPr>
              <a:buFont typeface="Wingdings" panose="05000000000000000000" pitchFamily="2" charset="2"/>
              <a:buChar char="§"/>
            </a:pPr>
            <a:r>
              <a:rPr lang="en-US" sz="2400" dirty="0" smtClean="0"/>
              <a:t>16 core-courses in the correct subjects.</a:t>
            </a:r>
          </a:p>
          <a:p>
            <a:pPr>
              <a:buFont typeface="Wingdings" panose="05000000000000000000" pitchFamily="2" charset="2"/>
              <a:buChar char="§"/>
            </a:pPr>
            <a:r>
              <a:rPr lang="en-US" sz="2400" dirty="0" smtClean="0"/>
              <a:t>10/7 core-course progression.</a:t>
            </a:r>
          </a:p>
          <a:p>
            <a:pPr>
              <a:buFont typeface="Wingdings" panose="05000000000000000000" pitchFamily="2" charset="2"/>
              <a:buChar char="§"/>
            </a:pPr>
            <a:r>
              <a:rPr lang="en-US" sz="2400" dirty="0" smtClean="0"/>
              <a:t>Minimum core-course GPA 2.3.</a:t>
            </a:r>
          </a:p>
          <a:p>
            <a:pPr>
              <a:buFont typeface="Wingdings" panose="05000000000000000000" pitchFamily="2" charset="2"/>
              <a:buChar char="§"/>
            </a:pPr>
            <a:r>
              <a:rPr lang="en-US" sz="2400" dirty="0" smtClean="0"/>
              <a:t>Combined SAT or sum ACT test score that matches their core-course GPA on sliding scale.</a:t>
            </a:r>
            <a:endParaRPr lang="en-US" sz="2400" dirty="0"/>
          </a:p>
        </p:txBody>
      </p:sp>
    </p:spTree>
    <p:extLst>
      <p:ext uri="{BB962C8B-B14F-4D97-AF65-F5344CB8AC3E}">
        <p14:creationId xmlns:p14="http://schemas.microsoft.com/office/powerpoint/2010/main" val="2336938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What is the NCAA?</a:t>
            </a:r>
          </a:p>
          <a:p>
            <a:r>
              <a:rPr lang="en-US" dirty="0" smtClean="0"/>
              <a:t>What is the NCAA Eligibility Center?</a:t>
            </a:r>
          </a:p>
          <a:p>
            <a:r>
              <a:rPr lang="en-US" dirty="0" smtClean="0"/>
              <a:t>High School Timeline</a:t>
            </a:r>
          </a:p>
          <a:p>
            <a:r>
              <a:rPr lang="en-US" dirty="0" smtClean="0"/>
              <a:t>Initial Eligibility Requirements for DI, DII, DIII</a:t>
            </a:r>
          </a:p>
          <a:p>
            <a:r>
              <a:rPr lang="en-US" dirty="0" smtClean="0"/>
              <a:t>Retaining Amateurism Status</a:t>
            </a:r>
          </a:p>
          <a:p>
            <a:r>
              <a:rPr lang="en-US" dirty="0" smtClean="0"/>
              <a:t>The Recruiting Process</a:t>
            </a:r>
          </a:p>
          <a:p>
            <a:r>
              <a:rPr lang="en-US" dirty="0" smtClean="0"/>
              <a:t>Resources</a:t>
            </a:r>
          </a:p>
          <a:p>
            <a:endParaRPr lang="en-US" dirty="0" smtClean="0"/>
          </a:p>
        </p:txBody>
      </p:sp>
    </p:spTree>
    <p:extLst>
      <p:ext uri="{BB962C8B-B14F-4D97-AF65-F5344CB8AC3E}">
        <p14:creationId xmlns:p14="http://schemas.microsoft.com/office/powerpoint/2010/main" val="2836970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Division I redshirt</a:t>
            </a:r>
            <a:endParaRPr lang="en-US" dirty="0"/>
          </a:p>
        </p:txBody>
      </p:sp>
      <p:sp>
        <p:nvSpPr>
          <p:cNvPr id="2" name="Content Placeholder 1"/>
          <p:cNvSpPr>
            <a:spLocks noGrp="1"/>
          </p:cNvSpPr>
          <p:nvPr>
            <p:ph idx="1"/>
          </p:nvPr>
        </p:nvSpPr>
        <p:spPr>
          <a:xfrm>
            <a:off x="1024128" y="1848118"/>
            <a:ext cx="9720073" cy="4436771"/>
          </a:xfrm>
        </p:spPr>
        <p:txBody>
          <a:bodyPr>
            <a:noAutofit/>
          </a:bodyPr>
          <a:lstStyle/>
          <a:p>
            <a:pPr>
              <a:buFont typeface="Wingdings" panose="05000000000000000000" pitchFamily="2" charset="2"/>
              <a:buChar char="§"/>
            </a:pPr>
            <a:r>
              <a:rPr lang="en-US" sz="2400" dirty="0" smtClean="0"/>
              <a:t>A student athlete may receive athletic aid and practice during the first academic term but not compete. </a:t>
            </a:r>
          </a:p>
          <a:p>
            <a:pPr>
              <a:buFont typeface="Wingdings" panose="05000000000000000000" pitchFamily="2" charset="2"/>
              <a:buChar char="§"/>
            </a:pPr>
            <a:r>
              <a:rPr lang="en-US" sz="2400" dirty="0" smtClean="0"/>
              <a:t>A student athlete must pass nine semester hours (eight credit hours) their first academic term to continue practicing the rest of the year.</a:t>
            </a:r>
          </a:p>
          <a:p>
            <a:pPr>
              <a:buFont typeface="Wingdings" panose="05000000000000000000" pitchFamily="2" charset="2"/>
              <a:buChar char="§"/>
            </a:pPr>
            <a:r>
              <a:rPr lang="en-US" sz="2400" dirty="0" smtClean="0"/>
              <a:t>Redshirts must meet the standard of:</a:t>
            </a:r>
          </a:p>
          <a:p>
            <a:pPr lvl="1">
              <a:buFont typeface="Wingdings" panose="05000000000000000000" pitchFamily="2" charset="2"/>
              <a:buChar char="§"/>
            </a:pPr>
            <a:r>
              <a:rPr lang="en-US" sz="2400" dirty="0" smtClean="0"/>
              <a:t>16 core-courses</a:t>
            </a:r>
          </a:p>
          <a:p>
            <a:pPr lvl="1">
              <a:buFont typeface="Wingdings" panose="05000000000000000000" pitchFamily="2" charset="2"/>
              <a:buChar char="§"/>
            </a:pPr>
            <a:r>
              <a:rPr lang="en-US" sz="2400" dirty="0" smtClean="0"/>
              <a:t>Minimum course GPA 2.0-2.299</a:t>
            </a:r>
          </a:p>
          <a:p>
            <a:pPr lvl="1">
              <a:buFont typeface="Wingdings" panose="05000000000000000000" pitchFamily="2" charset="2"/>
              <a:buChar char="§"/>
            </a:pPr>
            <a:r>
              <a:rPr lang="en-US" sz="2400" dirty="0" smtClean="0"/>
              <a:t>Combined SAT or cum ACT score that matches their course GPA on the sliding scale</a:t>
            </a:r>
          </a:p>
          <a:p>
            <a:pPr>
              <a:buFont typeface="Wingdings" panose="05000000000000000000" pitchFamily="2" charset="2"/>
              <a:buChar char="§"/>
            </a:pPr>
            <a:r>
              <a:rPr lang="en-US" sz="2400" dirty="0" smtClean="0"/>
              <a:t>They may retake core-courses if they fail to meet the required 10 before their senior year. </a:t>
            </a:r>
            <a:endParaRPr lang="en-US" sz="2400" dirty="0"/>
          </a:p>
        </p:txBody>
      </p:sp>
    </p:spTree>
    <p:extLst>
      <p:ext uri="{BB962C8B-B14F-4D97-AF65-F5344CB8AC3E}">
        <p14:creationId xmlns:p14="http://schemas.microsoft.com/office/powerpoint/2010/main" val="1684785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Division II Initial-Eligibility Requirements</a:t>
            </a:r>
            <a:endParaRPr lang="en-US" dirty="0"/>
          </a:p>
        </p:txBody>
      </p:sp>
      <p:sp>
        <p:nvSpPr>
          <p:cNvPr id="3" name="Content Placeholder 2"/>
          <p:cNvSpPr>
            <a:spLocks noGrp="1"/>
          </p:cNvSpPr>
          <p:nvPr>
            <p:ph idx="1"/>
          </p:nvPr>
        </p:nvSpPr>
        <p:spPr>
          <a:xfrm>
            <a:off x="1011249" y="1938270"/>
            <a:ext cx="9720073" cy="4023360"/>
          </a:xfrm>
        </p:spPr>
        <p:txBody>
          <a:bodyPr>
            <a:normAutofit lnSpcReduction="10000"/>
          </a:bodyPr>
          <a:lstStyle/>
          <a:p>
            <a:r>
              <a:rPr lang="en-US" sz="2800" b="1" dirty="0" smtClean="0">
                <a:solidFill>
                  <a:schemeClr val="accent1"/>
                </a:solidFill>
              </a:rPr>
              <a:t>To play Division II sports a student athlete must meet the following academic requirements:</a:t>
            </a:r>
          </a:p>
          <a:p>
            <a:pPr>
              <a:buFont typeface="Wingdings" panose="05000000000000000000" pitchFamily="2" charset="2"/>
              <a:buChar char="§"/>
            </a:pPr>
            <a:r>
              <a:rPr lang="en-US" sz="2400" dirty="0" smtClean="0"/>
              <a:t>Graduate high </a:t>
            </a:r>
            <a:r>
              <a:rPr lang="en-US" sz="2400" dirty="0"/>
              <a:t>s</a:t>
            </a:r>
            <a:r>
              <a:rPr lang="en-US" sz="2400" dirty="0" smtClean="0"/>
              <a:t>chool.</a:t>
            </a:r>
          </a:p>
          <a:p>
            <a:pPr>
              <a:buFont typeface="Wingdings" panose="05000000000000000000" pitchFamily="2" charset="2"/>
              <a:buChar char="§"/>
            </a:pPr>
            <a:r>
              <a:rPr lang="en-US" sz="2400" dirty="0" smtClean="0"/>
              <a:t>Complete 16 NCAA approved core-course requirements.</a:t>
            </a:r>
          </a:p>
          <a:p>
            <a:pPr>
              <a:buFont typeface="Wingdings" panose="05000000000000000000" pitchFamily="2" charset="2"/>
              <a:buChar char="§"/>
            </a:pPr>
            <a:r>
              <a:rPr lang="en-US" sz="2400" dirty="0" smtClean="0"/>
              <a:t>Earn a minimum GPA of a 2.2.</a:t>
            </a:r>
          </a:p>
          <a:p>
            <a:pPr>
              <a:buFont typeface="Wingdings" panose="05000000000000000000" pitchFamily="2" charset="2"/>
              <a:buChar char="§"/>
            </a:pPr>
            <a:r>
              <a:rPr lang="en-US" sz="2400" dirty="0" smtClean="0"/>
              <a:t>Earn a combined SAT or sum ACT test score that matches their GPA on the sliding scale</a:t>
            </a:r>
            <a:r>
              <a:rPr lang="en-US" sz="2400" dirty="0" smtClean="0"/>
              <a:t>.</a:t>
            </a:r>
          </a:p>
          <a:p>
            <a:pPr>
              <a:buFont typeface="Wingdings" panose="05000000000000000000" pitchFamily="2" charset="2"/>
              <a:buChar char="§"/>
            </a:pPr>
            <a:r>
              <a:rPr lang="en-US" sz="2400" dirty="0" smtClean="0"/>
              <a:t>Find the DII slide scale here</a:t>
            </a:r>
            <a:r>
              <a:rPr lang="en-US" sz="2400" dirty="0"/>
              <a:t>: </a:t>
            </a:r>
            <a:r>
              <a:rPr lang="en-US" sz="2400" dirty="0">
                <a:hlinkClick r:id="rId2"/>
              </a:rPr>
              <a:t>http://</a:t>
            </a:r>
            <a:r>
              <a:rPr lang="en-US" sz="2400" dirty="0" smtClean="0">
                <a:hlinkClick r:id="rId2"/>
              </a:rPr>
              <a:t>www.ncaa.org/division-ii-online-education-resource-center</a:t>
            </a:r>
            <a:endParaRPr lang="en-US" sz="2400" dirty="0" smtClean="0"/>
          </a:p>
          <a:p>
            <a:pPr lvl="1">
              <a:buFont typeface="Wingdings" panose="05000000000000000000" pitchFamily="2" charset="2"/>
              <a:buChar char="§"/>
            </a:pPr>
            <a:r>
              <a:rPr lang="en-US" sz="2000" dirty="0" smtClean="0"/>
              <a:t>Click on NCAA DII Manual and then scroll to page 127. </a:t>
            </a:r>
            <a:endParaRPr lang="en-US" sz="2000" dirty="0"/>
          </a:p>
        </p:txBody>
      </p:sp>
    </p:spTree>
    <p:extLst>
      <p:ext uri="{BB962C8B-B14F-4D97-AF65-F5344CB8AC3E}">
        <p14:creationId xmlns:p14="http://schemas.microsoft.com/office/powerpoint/2010/main" val="3048508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Division II core-Courses</a:t>
            </a:r>
            <a:endParaRPr lang="en-US" dirty="0"/>
          </a:p>
        </p:txBody>
      </p:sp>
      <p:sp>
        <p:nvSpPr>
          <p:cNvPr id="4" name="Content Placeholder 3"/>
          <p:cNvSpPr>
            <a:spLocks noGrp="1"/>
          </p:cNvSpPr>
          <p:nvPr>
            <p:ph idx="1"/>
          </p:nvPr>
        </p:nvSpPr>
        <p:spPr/>
        <p:txBody>
          <a:bodyPr/>
          <a:lstStyle/>
          <a:p>
            <a:r>
              <a:rPr lang="en-US" sz="2800" b="1" dirty="0" smtClean="0">
                <a:solidFill>
                  <a:srgbClr val="00B0F0"/>
                </a:solidFill>
              </a:rPr>
              <a:t>Core-course time limitation</a:t>
            </a:r>
          </a:p>
          <a:p>
            <a:pPr>
              <a:buFont typeface="Wingdings" panose="05000000000000000000" pitchFamily="2" charset="2"/>
              <a:buChar char="§"/>
            </a:pPr>
            <a:r>
              <a:rPr lang="en-US" sz="2400" dirty="0" smtClean="0"/>
              <a:t>A student athlete can use all core-courses completed starting their ninth grade year until they enroll full time in a Division II college or university.</a:t>
            </a:r>
            <a:endParaRPr lang="en-US" sz="2400" dirty="0"/>
          </a:p>
        </p:txBody>
      </p:sp>
      <p:pic>
        <p:nvPicPr>
          <p:cNvPr id="6" name="Content Placeholder 7"/>
          <p:cNvPicPr>
            <a:picLocks noChangeAspect="1"/>
          </p:cNvPicPr>
          <p:nvPr/>
        </p:nvPicPr>
        <p:blipFill>
          <a:blip r:embed="rId2"/>
          <a:stretch>
            <a:fillRect/>
          </a:stretch>
        </p:blipFill>
        <p:spPr>
          <a:xfrm>
            <a:off x="1213063" y="3748368"/>
            <a:ext cx="8157155" cy="2231329"/>
          </a:xfrm>
          <a:prstGeom prst="rect">
            <a:avLst/>
          </a:prstGeom>
        </p:spPr>
      </p:pic>
    </p:spTree>
    <p:extLst>
      <p:ext uri="{BB962C8B-B14F-4D97-AF65-F5344CB8AC3E}">
        <p14:creationId xmlns:p14="http://schemas.microsoft.com/office/powerpoint/2010/main" val="3681457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Division II test Scores</a:t>
            </a:r>
            <a:endParaRPr lang="en-US" dirty="0"/>
          </a:p>
        </p:txBody>
      </p:sp>
      <p:sp>
        <p:nvSpPr>
          <p:cNvPr id="3" name="Content Placeholder 2"/>
          <p:cNvSpPr>
            <a:spLocks noGrp="1"/>
          </p:cNvSpPr>
          <p:nvPr>
            <p:ph sz="half" idx="1"/>
          </p:nvPr>
        </p:nvSpPr>
        <p:spPr/>
        <p:txBody>
          <a:bodyPr>
            <a:noAutofit/>
          </a:bodyPr>
          <a:lstStyle/>
          <a:p>
            <a:pPr>
              <a:buFont typeface="Wingdings" panose="05000000000000000000" pitchFamily="2" charset="2"/>
              <a:buChar char="§"/>
            </a:pPr>
            <a:r>
              <a:rPr lang="en-US" sz="2400" dirty="0" smtClean="0"/>
              <a:t>Take the SAT or ACT as many times as necessary.</a:t>
            </a:r>
          </a:p>
          <a:p>
            <a:pPr>
              <a:buFont typeface="Wingdings" panose="05000000000000000000" pitchFamily="2" charset="2"/>
              <a:buChar char="§"/>
            </a:pPr>
            <a:r>
              <a:rPr lang="en-US" sz="2400" dirty="0" smtClean="0"/>
              <a:t>Use </a:t>
            </a:r>
            <a:r>
              <a:rPr lang="en-US" sz="2400" b="1" dirty="0" smtClean="0"/>
              <a:t>code 9999 </a:t>
            </a:r>
            <a:r>
              <a:rPr lang="en-US" sz="2400" dirty="0" smtClean="0"/>
              <a:t>when registering at eligibility center.</a:t>
            </a:r>
          </a:p>
          <a:p>
            <a:pPr>
              <a:buFont typeface="Wingdings" panose="05000000000000000000" pitchFamily="2" charset="2"/>
              <a:buChar char="§"/>
            </a:pPr>
            <a:r>
              <a:rPr lang="en-US" sz="2400" dirty="0" smtClean="0"/>
              <a:t>They will use the best scores to certify athlete</a:t>
            </a:r>
          </a:p>
          <a:p>
            <a:pPr lvl="1">
              <a:buFont typeface="Wingdings" panose="05000000000000000000" pitchFamily="2" charset="2"/>
              <a:buChar char="§"/>
            </a:pPr>
            <a:r>
              <a:rPr lang="en-US" sz="2400" dirty="0" smtClean="0"/>
              <a:t>SAT combine score</a:t>
            </a:r>
          </a:p>
          <a:p>
            <a:pPr lvl="1">
              <a:buFont typeface="Wingdings" panose="05000000000000000000" pitchFamily="2" charset="2"/>
              <a:buChar char="§"/>
            </a:pPr>
            <a:r>
              <a:rPr lang="en-US" sz="2400" dirty="0" smtClean="0"/>
              <a:t>ACT sum score</a:t>
            </a:r>
          </a:p>
          <a:p>
            <a:pPr>
              <a:buFont typeface="Wingdings" panose="05000000000000000000" pitchFamily="2" charset="2"/>
              <a:buChar char="§"/>
            </a:pPr>
            <a:r>
              <a:rPr lang="en-US" sz="2400" dirty="0" smtClean="0"/>
              <a:t>Their test score and GPA will be matched in the DII slide scale</a:t>
            </a:r>
            <a:endParaRPr lang="en-US" sz="2400" dirty="0"/>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989638" y="3124571"/>
            <a:ext cx="4754562" cy="23455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07267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Division II Qualifier</a:t>
            </a:r>
            <a:endParaRPr lang="en-US" dirty="0"/>
          </a:p>
        </p:txBody>
      </p:sp>
      <p:sp>
        <p:nvSpPr>
          <p:cNvPr id="3" name="Content Placeholder 2"/>
          <p:cNvSpPr>
            <a:spLocks noGrp="1"/>
          </p:cNvSpPr>
          <p:nvPr>
            <p:ph idx="1"/>
          </p:nvPr>
        </p:nvSpPr>
        <p:spPr>
          <a:xfrm>
            <a:off x="1011249" y="2054180"/>
            <a:ext cx="9720073" cy="4023360"/>
          </a:xfrm>
        </p:spPr>
        <p:txBody>
          <a:bodyPr>
            <a:normAutofit/>
          </a:bodyPr>
          <a:lstStyle/>
          <a:p>
            <a:pPr marL="0" indent="0">
              <a:buNone/>
            </a:pPr>
            <a:r>
              <a:rPr lang="en-US" sz="2800" b="1" dirty="0" smtClean="0">
                <a:solidFill>
                  <a:schemeClr val="accent1"/>
                </a:solidFill>
              </a:rPr>
              <a:t>A student athlete is eligible to practice, compete, and receive athletic aid for first year of enrollment.</a:t>
            </a:r>
          </a:p>
          <a:p>
            <a:pPr lvl="1">
              <a:buFont typeface="Wingdings" panose="05000000000000000000" pitchFamily="2" charset="2"/>
              <a:buChar char="§"/>
            </a:pPr>
            <a:r>
              <a:rPr lang="en-US" sz="2400" dirty="0" smtClean="0"/>
              <a:t>16 core-courses in the correct subjects.</a:t>
            </a:r>
          </a:p>
          <a:p>
            <a:pPr lvl="1">
              <a:buFont typeface="Wingdings" panose="05000000000000000000" pitchFamily="2" charset="2"/>
              <a:buChar char="§"/>
            </a:pPr>
            <a:r>
              <a:rPr lang="en-US" sz="2400" dirty="0" smtClean="0"/>
              <a:t>Minimum core course GPA of 2.2.</a:t>
            </a:r>
          </a:p>
          <a:p>
            <a:pPr lvl="1">
              <a:buFont typeface="Wingdings" panose="05000000000000000000" pitchFamily="2" charset="2"/>
              <a:buChar char="§"/>
            </a:pPr>
            <a:r>
              <a:rPr lang="en-US" sz="2400" dirty="0" smtClean="0"/>
              <a:t>Combined SAT or cum ACT score that matches their core-course GPA on the full qualifier sliding scale.</a:t>
            </a:r>
          </a:p>
          <a:p>
            <a:endParaRPr lang="en-US" dirty="0"/>
          </a:p>
        </p:txBody>
      </p:sp>
    </p:spTree>
    <p:extLst>
      <p:ext uri="{BB962C8B-B14F-4D97-AF65-F5344CB8AC3E}">
        <p14:creationId xmlns:p14="http://schemas.microsoft.com/office/powerpoint/2010/main" val="798944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Division II Partial Qualifier</a:t>
            </a:r>
            <a:endParaRPr lang="en-US" dirty="0"/>
          </a:p>
        </p:txBody>
      </p:sp>
      <p:sp>
        <p:nvSpPr>
          <p:cNvPr id="3" name="Content Placeholder 2"/>
          <p:cNvSpPr>
            <a:spLocks noGrp="1"/>
          </p:cNvSpPr>
          <p:nvPr>
            <p:ph idx="1"/>
          </p:nvPr>
        </p:nvSpPr>
        <p:spPr>
          <a:xfrm>
            <a:off x="1024128" y="2041301"/>
            <a:ext cx="9720073" cy="4023360"/>
          </a:xfrm>
        </p:spPr>
        <p:txBody>
          <a:bodyPr/>
          <a:lstStyle/>
          <a:p>
            <a:pPr>
              <a:buFont typeface="Wingdings" panose="05000000000000000000" pitchFamily="2" charset="2"/>
              <a:buChar char="§"/>
            </a:pPr>
            <a:r>
              <a:rPr lang="en-US" sz="2400" dirty="0" smtClean="0"/>
              <a:t>Student athletes are allowed to practice and receive athletic aid but not compete during their first year.</a:t>
            </a:r>
          </a:p>
          <a:p>
            <a:pPr>
              <a:buFont typeface="Wingdings" panose="05000000000000000000" pitchFamily="2" charset="2"/>
              <a:buChar char="§"/>
            </a:pPr>
            <a:r>
              <a:rPr lang="en-US" sz="2400" dirty="0" smtClean="0"/>
              <a:t>Partial qualifiers meet these standards:</a:t>
            </a:r>
          </a:p>
          <a:p>
            <a:pPr lvl="1">
              <a:buFont typeface="Wingdings" panose="05000000000000000000" pitchFamily="2" charset="2"/>
              <a:buChar char="§"/>
            </a:pPr>
            <a:r>
              <a:rPr lang="en-US" sz="2200" dirty="0" smtClean="0"/>
              <a:t>16 core-courses in correct subjects.</a:t>
            </a:r>
          </a:p>
          <a:p>
            <a:pPr lvl="1">
              <a:buFont typeface="Wingdings" panose="05000000000000000000" pitchFamily="2" charset="2"/>
              <a:buChar char="§"/>
            </a:pPr>
            <a:r>
              <a:rPr lang="en-US" sz="2200" dirty="0" smtClean="0"/>
              <a:t>Minimum core-course GPA of 2.0.</a:t>
            </a:r>
          </a:p>
          <a:p>
            <a:pPr lvl="1">
              <a:buFont typeface="Wingdings" panose="05000000000000000000" pitchFamily="2" charset="2"/>
              <a:buChar char="§"/>
            </a:pPr>
            <a:r>
              <a:rPr lang="en-US" sz="2200" dirty="0" smtClean="0"/>
              <a:t>Combined SAT or sum ACT score that matches their core-course GPA on the partial qualifier sliding scale.</a:t>
            </a:r>
          </a:p>
          <a:p>
            <a:endParaRPr lang="en-US" dirty="0" smtClean="0"/>
          </a:p>
        </p:txBody>
      </p:sp>
    </p:spTree>
    <p:extLst>
      <p:ext uri="{BB962C8B-B14F-4D97-AF65-F5344CB8AC3E}">
        <p14:creationId xmlns:p14="http://schemas.microsoft.com/office/powerpoint/2010/main" val="1830938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Division III initial-eligibility requirements</a:t>
            </a:r>
            <a:endParaRPr lang="en-US" dirty="0"/>
          </a:p>
        </p:txBody>
      </p:sp>
      <p:sp>
        <p:nvSpPr>
          <p:cNvPr id="3" name="Content Placeholder 2"/>
          <p:cNvSpPr>
            <a:spLocks noGrp="1"/>
          </p:cNvSpPr>
          <p:nvPr>
            <p:ph idx="1"/>
          </p:nvPr>
        </p:nvSpPr>
        <p:spPr>
          <a:xfrm>
            <a:off x="1049885" y="2067059"/>
            <a:ext cx="9720073" cy="4023360"/>
          </a:xfrm>
        </p:spPr>
        <p:txBody>
          <a:bodyPr>
            <a:normAutofit/>
          </a:bodyPr>
          <a:lstStyle/>
          <a:p>
            <a:pPr>
              <a:buFont typeface="Wingdings" panose="05000000000000000000" pitchFamily="2" charset="2"/>
              <a:buChar char="§"/>
            </a:pPr>
            <a:r>
              <a:rPr lang="en-US" sz="2400" dirty="0" smtClean="0"/>
              <a:t>Each Division III college or university determines its own eligibility for:</a:t>
            </a:r>
          </a:p>
          <a:p>
            <a:pPr lvl="1">
              <a:buFont typeface="Wingdings" panose="05000000000000000000" pitchFamily="2" charset="2"/>
              <a:buChar char="§"/>
            </a:pPr>
            <a:r>
              <a:rPr lang="en-US" sz="2400" dirty="0" smtClean="0"/>
              <a:t>Admission</a:t>
            </a:r>
          </a:p>
          <a:p>
            <a:pPr lvl="1">
              <a:buFont typeface="Wingdings" panose="05000000000000000000" pitchFamily="2" charset="2"/>
              <a:buChar char="§"/>
            </a:pPr>
            <a:r>
              <a:rPr lang="en-US" sz="2400" dirty="0" smtClean="0"/>
              <a:t>Financial Aid</a:t>
            </a:r>
          </a:p>
          <a:p>
            <a:pPr lvl="1">
              <a:buFont typeface="Wingdings" panose="05000000000000000000" pitchFamily="2" charset="2"/>
              <a:buChar char="§"/>
            </a:pPr>
            <a:r>
              <a:rPr lang="en-US" sz="2400" dirty="0" smtClean="0"/>
              <a:t>Practice and Competition</a:t>
            </a:r>
          </a:p>
          <a:p>
            <a:pPr>
              <a:buFont typeface="Wingdings" panose="05000000000000000000" pitchFamily="2" charset="2"/>
              <a:buChar char="§"/>
            </a:pPr>
            <a:r>
              <a:rPr lang="en-US" sz="2400" dirty="0" smtClean="0"/>
              <a:t>The NCAA Eligibility Center does not perform certifications for Division III college-bound student-athletes.</a:t>
            </a:r>
          </a:p>
          <a:p>
            <a:pPr>
              <a:buFont typeface="Wingdings" panose="05000000000000000000" pitchFamily="2" charset="2"/>
              <a:buChar char="§"/>
            </a:pPr>
            <a:r>
              <a:rPr lang="en-US" sz="2400" dirty="0" smtClean="0"/>
              <a:t>Division III student athletes may register for a free Profile Page, but it is not required.  </a:t>
            </a:r>
            <a:endParaRPr lang="en-US" sz="2400" dirty="0"/>
          </a:p>
        </p:txBody>
      </p:sp>
    </p:spTree>
    <p:extLst>
      <p:ext uri="{BB962C8B-B14F-4D97-AF65-F5344CB8AC3E}">
        <p14:creationId xmlns:p14="http://schemas.microsoft.com/office/powerpoint/2010/main" val="1827953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Amateurism status</a:t>
            </a:r>
            <a:endParaRPr lang="en-US" dirty="0"/>
          </a:p>
        </p:txBody>
      </p:sp>
      <p:sp>
        <p:nvSpPr>
          <p:cNvPr id="3" name="Content Placeholder 2"/>
          <p:cNvSpPr>
            <a:spLocks noGrp="1"/>
          </p:cNvSpPr>
          <p:nvPr>
            <p:ph idx="1"/>
          </p:nvPr>
        </p:nvSpPr>
        <p:spPr>
          <a:xfrm>
            <a:off x="1037007" y="2041301"/>
            <a:ext cx="9720073" cy="4023360"/>
          </a:xfrm>
        </p:spPr>
        <p:txBody>
          <a:bodyPr>
            <a:normAutofit fontScale="92500" lnSpcReduction="20000"/>
          </a:bodyPr>
          <a:lstStyle/>
          <a:p>
            <a:pPr marL="0" indent="0">
              <a:buNone/>
            </a:pPr>
            <a:r>
              <a:rPr lang="en-US" sz="3000" b="1" dirty="0" smtClean="0">
                <a:solidFill>
                  <a:srgbClr val="00B0F0"/>
                </a:solidFill>
              </a:rPr>
              <a:t>The NCAA also evaluates amateurism status.</a:t>
            </a:r>
          </a:p>
          <a:p>
            <a:pPr>
              <a:buFont typeface="Wingdings" panose="05000000000000000000" pitchFamily="2" charset="2"/>
              <a:buChar char="§"/>
            </a:pPr>
            <a:r>
              <a:rPr lang="en-US" sz="2400" dirty="0" smtClean="0"/>
              <a:t>Have SA’s follow these tips to stay eligible and compete in college sports before full-time enrollment:</a:t>
            </a:r>
          </a:p>
          <a:p>
            <a:pPr lvl="1">
              <a:buFont typeface="Wingdings" panose="05000000000000000000" pitchFamily="2" charset="2"/>
              <a:buChar char="§"/>
            </a:pPr>
            <a:r>
              <a:rPr lang="en-US" sz="2200" dirty="0" smtClean="0"/>
              <a:t>In general, amateurism requirements DO NOT ALLOW:</a:t>
            </a:r>
          </a:p>
          <a:p>
            <a:pPr lvl="1">
              <a:buFont typeface="Wingdings" panose="05000000000000000000" pitchFamily="2" charset="2"/>
              <a:buChar char="§"/>
            </a:pPr>
            <a:r>
              <a:rPr lang="en-US" sz="2200" dirty="0" smtClean="0"/>
              <a:t>Contracts with professional teams.</a:t>
            </a:r>
          </a:p>
          <a:p>
            <a:pPr lvl="1">
              <a:buFont typeface="Wingdings" panose="05000000000000000000" pitchFamily="2" charset="2"/>
              <a:buChar char="§"/>
            </a:pPr>
            <a:r>
              <a:rPr lang="en-US" sz="2200" dirty="0" smtClean="0"/>
              <a:t>Salary for participating in athletics.</a:t>
            </a:r>
          </a:p>
          <a:p>
            <a:pPr lvl="1">
              <a:buFont typeface="Wingdings" panose="05000000000000000000" pitchFamily="2" charset="2"/>
              <a:buChar char="§"/>
            </a:pPr>
            <a:r>
              <a:rPr lang="en-US" sz="2200" dirty="0" smtClean="0"/>
              <a:t>Prize money above necessary and actual expenses.</a:t>
            </a:r>
          </a:p>
          <a:p>
            <a:pPr lvl="1">
              <a:buFont typeface="Wingdings" panose="05000000000000000000" pitchFamily="2" charset="2"/>
              <a:buChar char="§"/>
            </a:pPr>
            <a:r>
              <a:rPr lang="en-US" sz="2200" dirty="0" smtClean="0"/>
              <a:t>Play with professionals.</a:t>
            </a:r>
          </a:p>
          <a:p>
            <a:pPr lvl="1">
              <a:buFont typeface="Wingdings" panose="05000000000000000000" pitchFamily="2" charset="2"/>
              <a:buChar char="§"/>
            </a:pPr>
            <a:r>
              <a:rPr lang="en-US" sz="2200" dirty="0" smtClean="0"/>
              <a:t>Tryouts, practice or competition with a professional sports team.</a:t>
            </a:r>
          </a:p>
          <a:p>
            <a:pPr lvl="1">
              <a:buFont typeface="Wingdings" panose="05000000000000000000" pitchFamily="2" charset="2"/>
              <a:buChar char="§"/>
            </a:pPr>
            <a:r>
              <a:rPr lang="en-US" sz="2200" dirty="0" smtClean="0"/>
              <a:t>Benefits from an agent or a prospective agent.</a:t>
            </a:r>
          </a:p>
          <a:p>
            <a:pPr lvl="1">
              <a:buFont typeface="Wingdings" panose="05000000000000000000" pitchFamily="2" charset="2"/>
              <a:buChar char="§"/>
            </a:pPr>
            <a:r>
              <a:rPr lang="en-US" sz="2200" dirty="0" smtClean="0"/>
              <a:t>Agreement to be represented by an agent.</a:t>
            </a:r>
          </a:p>
          <a:p>
            <a:pPr lvl="1">
              <a:buFont typeface="Wingdings" panose="05000000000000000000" pitchFamily="2" charset="2"/>
              <a:buChar char="§"/>
            </a:pPr>
            <a:r>
              <a:rPr lang="en-US" sz="2200" dirty="0" smtClean="0"/>
              <a:t>Delayed initial full-time college enrollment to participate in organized sports competition.</a:t>
            </a:r>
          </a:p>
          <a:p>
            <a:pPr>
              <a:buFont typeface="Wingdings" panose="05000000000000000000" pitchFamily="2" charset="2"/>
              <a:buChar char="§"/>
            </a:pPr>
            <a:endParaRPr lang="en-US" dirty="0" smtClean="0"/>
          </a:p>
          <a:p>
            <a:endParaRPr lang="en-US" sz="2800" b="1" dirty="0">
              <a:solidFill>
                <a:schemeClr val="accent1"/>
              </a:solidFill>
            </a:endParaRPr>
          </a:p>
        </p:txBody>
      </p:sp>
    </p:spTree>
    <p:extLst>
      <p:ext uri="{BB962C8B-B14F-4D97-AF65-F5344CB8AC3E}">
        <p14:creationId xmlns:p14="http://schemas.microsoft.com/office/powerpoint/2010/main" val="4137503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Recruiting Process</a:t>
            </a:r>
            <a:endParaRPr lang="en-US" dirty="0"/>
          </a:p>
        </p:txBody>
      </p:sp>
      <p:sp>
        <p:nvSpPr>
          <p:cNvPr id="5" name="Content Placeholder 4"/>
          <p:cNvSpPr>
            <a:spLocks noGrp="1"/>
          </p:cNvSpPr>
          <p:nvPr>
            <p:ph idx="1"/>
          </p:nvPr>
        </p:nvSpPr>
        <p:spPr>
          <a:xfrm>
            <a:off x="1024128" y="1964028"/>
            <a:ext cx="9720073" cy="4023360"/>
          </a:xfrm>
        </p:spPr>
        <p:txBody>
          <a:bodyPr>
            <a:normAutofit/>
          </a:bodyPr>
          <a:lstStyle/>
          <a:p>
            <a:r>
              <a:rPr lang="en-US" sz="2800" b="1" dirty="0" smtClean="0">
                <a:solidFill>
                  <a:schemeClr val="accent1"/>
                </a:solidFill>
              </a:rPr>
              <a:t>Definitions:</a:t>
            </a:r>
          </a:p>
          <a:p>
            <a:r>
              <a:rPr lang="en-US" sz="2400" b="1" u="sng" dirty="0" smtClean="0"/>
              <a:t>Prospective Student Athlete:</a:t>
            </a:r>
            <a:r>
              <a:rPr lang="en-US" sz="2400" b="1" dirty="0" smtClean="0"/>
              <a:t> </a:t>
            </a:r>
            <a:r>
              <a:rPr lang="en-US" sz="2400" dirty="0" smtClean="0"/>
              <a:t>A student who has started classes for the ninth grade. </a:t>
            </a:r>
            <a:endParaRPr lang="en-US" sz="2400" u="sng" dirty="0" smtClean="0"/>
          </a:p>
          <a:p>
            <a:r>
              <a:rPr lang="en-US" sz="2400" b="1" u="sng" dirty="0" smtClean="0"/>
              <a:t>Contact: </a:t>
            </a:r>
            <a:r>
              <a:rPr lang="en-US" sz="2400" dirty="0" smtClean="0"/>
              <a:t>A face-to-face encounter between a PSA or their relatives, guardians(s) or individual of a comparable relationship and an institutional athletics department staff member or athletics representative during which any dialogue occurs in excess of an exchange of greeting.</a:t>
            </a:r>
            <a:r>
              <a:rPr lang="en-US" sz="2400" u="sng" dirty="0" smtClean="0"/>
              <a:t> </a:t>
            </a:r>
          </a:p>
          <a:p>
            <a:r>
              <a:rPr lang="en-US" sz="2400" b="1" u="sng" dirty="0" smtClean="0"/>
              <a:t>Contact Period:</a:t>
            </a:r>
            <a:r>
              <a:rPr lang="en-US" sz="2400" b="1" dirty="0" smtClean="0"/>
              <a:t> </a:t>
            </a:r>
            <a:r>
              <a:rPr lang="en-US" sz="2400" dirty="0" smtClean="0"/>
              <a:t>During a contact period, a college coach may have face-to-face contact with a SA or their parents, watch the SA compete, visit high school, and write or telephone SA and/or parents.</a:t>
            </a:r>
            <a:endParaRPr lang="en-US" sz="2400" u="sng" dirty="0" smtClean="0"/>
          </a:p>
          <a:p>
            <a:endParaRPr lang="en-US" dirty="0" smtClean="0"/>
          </a:p>
          <a:p>
            <a:endParaRPr lang="en-US" dirty="0" smtClean="0"/>
          </a:p>
        </p:txBody>
      </p:sp>
    </p:spTree>
    <p:extLst>
      <p:ext uri="{BB962C8B-B14F-4D97-AF65-F5344CB8AC3E}">
        <p14:creationId xmlns:p14="http://schemas.microsoft.com/office/powerpoint/2010/main" val="1148092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Recruiting Process</a:t>
            </a:r>
            <a:endParaRPr lang="en-US" dirty="0"/>
          </a:p>
        </p:txBody>
      </p:sp>
      <p:sp>
        <p:nvSpPr>
          <p:cNvPr id="3" name="Content Placeholder 2"/>
          <p:cNvSpPr>
            <a:spLocks noGrp="1"/>
          </p:cNvSpPr>
          <p:nvPr>
            <p:ph idx="1"/>
          </p:nvPr>
        </p:nvSpPr>
        <p:spPr>
          <a:xfrm>
            <a:off x="998370" y="1848118"/>
            <a:ext cx="9720073" cy="4436771"/>
          </a:xfrm>
        </p:spPr>
        <p:txBody>
          <a:bodyPr>
            <a:noAutofit/>
          </a:bodyPr>
          <a:lstStyle/>
          <a:p>
            <a:pPr>
              <a:buFont typeface="Wingdings" panose="05000000000000000000" pitchFamily="2" charset="2"/>
              <a:buChar char="§"/>
            </a:pPr>
            <a:r>
              <a:rPr lang="en-US" b="1" u="sng" dirty="0" smtClean="0"/>
              <a:t>Dead Period</a:t>
            </a:r>
            <a:r>
              <a:rPr lang="en-US" b="1" dirty="0" smtClean="0"/>
              <a:t>: </a:t>
            </a:r>
            <a:r>
              <a:rPr lang="en-US" dirty="0" smtClean="0"/>
              <a:t>A college coach may not have any face-to-face contact with you or your parents on or off the college campus at any time during a dead period. The coach may write and call PSA or parents during this time. </a:t>
            </a:r>
          </a:p>
          <a:p>
            <a:pPr>
              <a:buFont typeface="Wingdings" panose="05000000000000000000" pitchFamily="2" charset="2"/>
              <a:buChar char="§"/>
            </a:pPr>
            <a:r>
              <a:rPr lang="en-US" b="1" u="sng" dirty="0" smtClean="0"/>
              <a:t>Evaluation: </a:t>
            </a:r>
            <a:r>
              <a:rPr lang="en-US" dirty="0" smtClean="0"/>
              <a:t>An evaluation happens when a college coach observes a PSA practicing or competing.</a:t>
            </a:r>
          </a:p>
          <a:p>
            <a:pPr>
              <a:buFont typeface="Wingdings" panose="05000000000000000000" pitchFamily="2" charset="2"/>
              <a:buChar char="§"/>
            </a:pPr>
            <a:r>
              <a:rPr lang="en-US" b="1" u="sng" dirty="0" smtClean="0"/>
              <a:t>Evaluation Period: </a:t>
            </a:r>
            <a:r>
              <a:rPr lang="en-US" dirty="0" smtClean="0"/>
              <a:t>During an evaluation period, a college coach may watch PSA compete, visit high school and write/telephone PSA and parents. However, a college coach may not have face-to-face contact with you or your parents off the college’s campus during an evaluation period. </a:t>
            </a:r>
          </a:p>
          <a:p>
            <a:pPr>
              <a:buFont typeface="Wingdings" panose="05000000000000000000" pitchFamily="2" charset="2"/>
              <a:buChar char="§"/>
            </a:pPr>
            <a:r>
              <a:rPr lang="en-US" b="1" u="sng" dirty="0" smtClean="0"/>
              <a:t>Quiet Period: </a:t>
            </a:r>
            <a:r>
              <a:rPr lang="en-US" dirty="0" smtClean="0"/>
              <a:t>During this time, a college coach may not have any in person contact with PSA and parents off the college’s campus. The coach may not watch PSA play or visit high school during this time. PSA and parents can visit campus. A coach may write or call during this time.</a:t>
            </a:r>
            <a:endParaRPr lang="en-US" u="sng" dirty="0"/>
          </a:p>
        </p:txBody>
      </p:sp>
    </p:spTree>
    <p:extLst>
      <p:ext uri="{BB962C8B-B14F-4D97-AF65-F5344CB8AC3E}">
        <p14:creationId xmlns:p14="http://schemas.microsoft.com/office/powerpoint/2010/main" val="2918596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NCaA</a:t>
            </a:r>
            <a:r>
              <a:rPr lang="en-US" dirty="0" smtClean="0"/>
              <a:t> Fast Facts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83121479"/>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14594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Recruiting Process</a:t>
            </a:r>
            <a:endParaRPr lang="en-US" dirty="0"/>
          </a:p>
        </p:txBody>
      </p:sp>
      <p:sp>
        <p:nvSpPr>
          <p:cNvPr id="5" name="Content Placeholder 4"/>
          <p:cNvSpPr>
            <a:spLocks noGrp="1"/>
          </p:cNvSpPr>
          <p:nvPr>
            <p:ph idx="1"/>
          </p:nvPr>
        </p:nvSpPr>
        <p:spPr/>
        <p:txBody>
          <a:bodyPr>
            <a:normAutofit/>
          </a:bodyPr>
          <a:lstStyle/>
          <a:p>
            <a:pPr>
              <a:buFont typeface="Wingdings" panose="05000000000000000000" pitchFamily="2" charset="2"/>
              <a:buChar char="§"/>
            </a:pPr>
            <a:r>
              <a:rPr lang="en-US" sz="2400" b="1" u="sng" dirty="0" smtClean="0"/>
              <a:t>Official Commitment: </a:t>
            </a:r>
            <a:r>
              <a:rPr lang="en-US" sz="2400" dirty="0" smtClean="0"/>
              <a:t>When the PSA official commits to attend a Division I or Division II college, they sign a National Letter of Intent, agreeing to attend that school for one academic year</a:t>
            </a:r>
            <a:r>
              <a:rPr lang="en-US" sz="2400" smtClean="0"/>
              <a:t>. </a:t>
            </a:r>
            <a:endParaRPr lang="en-US" sz="2400" dirty="0"/>
          </a:p>
          <a:p>
            <a:pPr>
              <a:buFont typeface="Wingdings" panose="05000000000000000000" pitchFamily="2" charset="2"/>
              <a:buChar char="§"/>
            </a:pPr>
            <a:r>
              <a:rPr lang="en-US" sz="2400" b="1" u="sng" dirty="0" smtClean="0"/>
              <a:t>Celebratory Standardized Signing Form: </a:t>
            </a:r>
            <a:r>
              <a:rPr lang="en-US" sz="2400" dirty="0" smtClean="0"/>
              <a:t>This form is only used by Division III institutions. This is a form provided by the NCAA. It is a nonbinding athletics celebratory signing form after a college-bound student athlete has been accepted for enrollment at a Division III school. </a:t>
            </a:r>
            <a:endParaRPr lang="en-US" sz="2400" u="sng" dirty="0"/>
          </a:p>
        </p:txBody>
      </p:sp>
    </p:spTree>
    <p:extLst>
      <p:ext uri="{BB962C8B-B14F-4D97-AF65-F5344CB8AC3E}">
        <p14:creationId xmlns:p14="http://schemas.microsoft.com/office/powerpoint/2010/main" val="3458188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rules for the recruiting process</a:t>
            </a:r>
            <a:endParaRPr lang="en-US" dirty="0"/>
          </a:p>
        </p:txBody>
      </p:sp>
      <p:sp>
        <p:nvSpPr>
          <p:cNvPr id="8" name="Content Placeholder 7"/>
          <p:cNvSpPr>
            <a:spLocks noGrp="1"/>
          </p:cNvSpPr>
          <p:nvPr>
            <p:ph idx="1"/>
          </p:nvPr>
        </p:nvSpPr>
        <p:spPr>
          <a:xfrm>
            <a:off x="1011249" y="1912512"/>
            <a:ext cx="9720073" cy="4023360"/>
          </a:xfrm>
        </p:spPr>
        <p:txBody>
          <a:bodyPr>
            <a:normAutofit fontScale="92500" lnSpcReduction="10000"/>
          </a:bodyPr>
          <a:lstStyle/>
          <a:p>
            <a:r>
              <a:rPr lang="en-US" sz="2400" b="1" dirty="0" smtClean="0">
                <a:solidFill>
                  <a:schemeClr val="accent1"/>
                </a:solidFill>
              </a:rPr>
              <a:t>Division I</a:t>
            </a:r>
          </a:p>
          <a:p>
            <a:pPr>
              <a:buFont typeface="Wingdings" panose="05000000000000000000" pitchFamily="2" charset="2"/>
              <a:buChar char="§"/>
            </a:pPr>
            <a:r>
              <a:rPr lang="en-US" dirty="0" smtClean="0"/>
              <a:t>Coaches can call PSA, and send electronic correspondence by September 1</a:t>
            </a:r>
            <a:r>
              <a:rPr lang="en-US" baseline="30000" dirty="0" smtClean="0"/>
              <a:t>st</a:t>
            </a:r>
            <a:r>
              <a:rPr lang="en-US" dirty="0" smtClean="0"/>
              <a:t> of junior year. </a:t>
            </a:r>
          </a:p>
          <a:p>
            <a:pPr>
              <a:buFont typeface="Wingdings" panose="05000000000000000000" pitchFamily="2" charset="2"/>
              <a:buChar char="§"/>
            </a:pPr>
            <a:r>
              <a:rPr lang="en-US" dirty="0" smtClean="0"/>
              <a:t>PSA can call coaches at any time.</a:t>
            </a:r>
          </a:p>
          <a:p>
            <a:pPr>
              <a:buFont typeface="Wingdings" panose="05000000000000000000" pitchFamily="2" charset="2"/>
              <a:buChar char="§"/>
            </a:pPr>
            <a:r>
              <a:rPr lang="en-US" dirty="0" smtClean="0"/>
              <a:t>PSA can receive recruiting materials September 1</a:t>
            </a:r>
            <a:r>
              <a:rPr lang="en-US" baseline="30000" dirty="0" smtClean="0"/>
              <a:t>st</a:t>
            </a:r>
            <a:r>
              <a:rPr lang="en-US" dirty="0" smtClean="0"/>
              <a:t> of junior year.</a:t>
            </a:r>
          </a:p>
          <a:p>
            <a:pPr>
              <a:buFont typeface="Wingdings" panose="05000000000000000000" pitchFamily="2" charset="2"/>
              <a:buChar char="§"/>
            </a:pPr>
            <a:r>
              <a:rPr lang="en-US" dirty="0" smtClean="0"/>
              <a:t>Off-campus contact varies by sport.</a:t>
            </a:r>
          </a:p>
          <a:p>
            <a:pPr lvl="1">
              <a:buFont typeface="Wingdings" panose="05000000000000000000" pitchFamily="2" charset="2"/>
              <a:buChar char="§"/>
            </a:pPr>
            <a:r>
              <a:rPr lang="en-US" dirty="0" smtClean="0"/>
              <a:t>Basketball – beginning of junior year (not in April)</a:t>
            </a:r>
          </a:p>
          <a:p>
            <a:pPr lvl="1">
              <a:buFont typeface="Wingdings" panose="05000000000000000000" pitchFamily="2" charset="2"/>
              <a:buChar char="§"/>
            </a:pPr>
            <a:r>
              <a:rPr lang="en-US" dirty="0" smtClean="0"/>
              <a:t>W. Basketball – March 1</a:t>
            </a:r>
            <a:r>
              <a:rPr lang="en-US" baseline="30000" dirty="0" smtClean="0"/>
              <a:t>st</a:t>
            </a:r>
            <a:r>
              <a:rPr lang="en-US" dirty="0" smtClean="0"/>
              <a:t> of junior year</a:t>
            </a:r>
          </a:p>
          <a:p>
            <a:pPr lvl="1">
              <a:buFont typeface="Wingdings" panose="05000000000000000000" pitchFamily="2" charset="2"/>
              <a:buChar char="§"/>
            </a:pPr>
            <a:r>
              <a:rPr lang="en-US" dirty="0" smtClean="0"/>
              <a:t>Other sports – July 1</a:t>
            </a:r>
            <a:r>
              <a:rPr lang="en-US" baseline="30000" dirty="0" smtClean="0"/>
              <a:t>st</a:t>
            </a:r>
            <a:r>
              <a:rPr lang="en-US" dirty="0" smtClean="0"/>
              <a:t> before senior year </a:t>
            </a:r>
          </a:p>
          <a:p>
            <a:pPr>
              <a:buFont typeface="Wingdings" panose="05000000000000000000" pitchFamily="2" charset="2"/>
              <a:buChar char="§"/>
            </a:pPr>
            <a:r>
              <a:rPr lang="en-US" dirty="0" smtClean="0"/>
              <a:t>Official visit can occur at the beginning of senior year. (exception basketball, football).</a:t>
            </a:r>
          </a:p>
          <a:p>
            <a:pPr>
              <a:buFont typeface="Wingdings" panose="05000000000000000000" pitchFamily="2" charset="2"/>
              <a:buChar char="§"/>
            </a:pPr>
            <a:r>
              <a:rPr lang="en-US" b="1" dirty="0">
                <a:solidFill>
                  <a:schemeClr val="accent1"/>
                </a:solidFill>
              </a:rPr>
              <a:t>Limit to one official visit per institution. Max time=48 hours. DI has a maximum of 5 official visits total.</a:t>
            </a:r>
          </a:p>
          <a:p>
            <a:pPr>
              <a:buFont typeface="Wingdings" panose="05000000000000000000" pitchFamily="2" charset="2"/>
              <a:buChar char="§"/>
            </a:pPr>
            <a:endParaRPr lang="en-US" dirty="0" smtClean="0"/>
          </a:p>
          <a:p>
            <a:pPr>
              <a:buFont typeface="Wingdings" panose="05000000000000000000" pitchFamily="2" charset="2"/>
              <a:buChar char="§"/>
            </a:pPr>
            <a:endParaRPr lang="en-US" dirty="0"/>
          </a:p>
        </p:txBody>
      </p:sp>
    </p:spTree>
    <p:extLst>
      <p:ext uri="{BB962C8B-B14F-4D97-AF65-F5344CB8AC3E}">
        <p14:creationId xmlns:p14="http://schemas.microsoft.com/office/powerpoint/2010/main" val="1569673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Rules for the recruiting process</a:t>
            </a:r>
            <a:endParaRPr lang="en-US" dirty="0"/>
          </a:p>
        </p:txBody>
      </p:sp>
      <p:sp>
        <p:nvSpPr>
          <p:cNvPr id="3" name="Content Placeholder 2"/>
          <p:cNvSpPr>
            <a:spLocks noGrp="1"/>
          </p:cNvSpPr>
          <p:nvPr>
            <p:ph idx="1"/>
          </p:nvPr>
        </p:nvSpPr>
        <p:spPr>
          <a:xfrm>
            <a:off x="1024128" y="2041301"/>
            <a:ext cx="9720073" cy="4023360"/>
          </a:xfrm>
        </p:spPr>
        <p:txBody>
          <a:bodyPr/>
          <a:lstStyle/>
          <a:p>
            <a:r>
              <a:rPr lang="en-US" sz="2400" b="1" dirty="0">
                <a:solidFill>
                  <a:schemeClr val="accent1"/>
                </a:solidFill>
              </a:rPr>
              <a:t>Division II</a:t>
            </a:r>
          </a:p>
          <a:p>
            <a:pPr>
              <a:buFont typeface="Wingdings" panose="05000000000000000000" pitchFamily="2" charset="2"/>
              <a:buChar char="§"/>
            </a:pPr>
            <a:r>
              <a:rPr lang="en-US" dirty="0"/>
              <a:t>Coaches can call PSA and send electronic correspondence starting on June 15 before junior year.</a:t>
            </a:r>
          </a:p>
          <a:p>
            <a:pPr>
              <a:buFont typeface="Wingdings" panose="05000000000000000000" pitchFamily="2" charset="2"/>
              <a:buChar char="§"/>
            </a:pPr>
            <a:r>
              <a:rPr lang="en-US" dirty="0"/>
              <a:t>PSA can call coaches at any time</a:t>
            </a:r>
          </a:p>
          <a:p>
            <a:pPr>
              <a:buFont typeface="Wingdings" panose="05000000000000000000" pitchFamily="2" charset="2"/>
              <a:buChar char="§"/>
            </a:pPr>
            <a:r>
              <a:rPr lang="en-US" dirty="0"/>
              <a:t>PSA can receive recruiting materials starting on June 15 before junior year</a:t>
            </a:r>
          </a:p>
          <a:p>
            <a:pPr>
              <a:buFont typeface="Wingdings" panose="05000000000000000000" pitchFamily="2" charset="2"/>
              <a:buChar char="§"/>
            </a:pPr>
            <a:r>
              <a:rPr lang="en-US" dirty="0" smtClean="0"/>
              <a:t>Off-campus </a:t>
            </a:r>
            <a:r>
              <a:rPr lang="en-US" dirty="0"/>
              <a:t>contact between coach and PSA can start on June 15 before junior year. </a:t>
            </a:r>
          </a:p>
          <a:p>
            <a:pPr>
              <a:buFont typeface="Wingdings" panose="05000000000000000000" pitchFamily="2" charset="2"/>
              <a:buChar char="§"/>
            </a:pPr>
            <a:r>
              <a:rPr lang="en-US" dirty="0"/>
              <a:t>Official visit can occur starting on June 15 before junior year</a:t>
            </a:r>
          </a:p>
        </p:txBody>
      </p:sp>
    </p:spTree>
    <p:extLst>
      <p:ext uri="{BB962C8B-B14F-4D97-AF65-F5344CB8AC3E}">
        <p14:creationId xmlns:p14="http://schemas.microsoft.com/office/powerpoint/2010/main" val="2540398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Rules for the Recruiting process</a:t>
            </a:r>
            <a:endParaRPr lang="en-US" dirty="0"/>
          </a:p>
        </p:txBody>
      </p:sp>
      <p:sp>
        <p:nvSpPr>
          <p:cNvPr id="3" name="Content Placeholder 2"/>
          <p:cNvSpPr>
            <a:spLocks noGrp="1"/>
          </p:cNvSpPr>
          <p:nvPr>
            <p:ph idx="1"/>
          </p:nvPr>
        </p:nvSpPr>
        <p:spPr>
          <a:xfrm>
            <a:off x="1024128" y="2079938"/>
            <a:ext cx="9720073" cy="4023360"/>
          </a:xfrm>
        </p:spPr>
        <p:txBody>
          <a:bodyPr/>
          <a:lstStyle/>
          <a:p>
            <a:r>
              <a:rPr lang="en-US" b="1" dirty="0" smtClean="0">
                <a:solidFill>
                  <a:schemeClr val="accent1"/>
                </a:solidFill>
              </a:rPr>
              <a:t>Division III:</a:t>
            </a:r>
          </a:p>
          <a:p>
            <a:pPr>
              <a:buFont typeface="Wingdings" panose="05000000000000000000" pitchFamily="2" charset="2"/>
              <a:buChar char="§"/>
            </a:pPr>
            <a:r>
              <a:rPr lang="en-US" dirty="0" smtClean="0"/>
              <a:t>Coaches can call PSA and send electronic correspondence anytime.</a:t>
            </a:r>
          </a:p>
          <a:p>
            <a:pPr>
              <a:buFont typeface="Wingdings" panose="05000000000000000000" pitchFamily="2" charset="2"/>
              <a:buChar char="§"/>
            </a:pPr>
            <a:r>
              <a:rPr lang="en-US" dirty="0" smtClean="0"/>
              <a:t>PSA can call coaches at anytime.</a:t>
            </a:r>
          </a:p>
          <a:p>
            <a:pPr>
              <a:buFont typeface="Wingdings" panose="05000000000000000000" pitchFamily="2" charset="2"/>
              <a:buChar char="§"/>
            </a:pPr>
            <a:r>
              <a:rPr lang="en-US" dirty="0" smtClean="0"/>
              <a:t>The institution and coaching staff can send recruiting material to PSA anytime.</a:t>
            </a:r>
          </a:p>
          <a:p>
            <a:pPr>
              <a:buFont typeface="Wingdings" panose="05000000000000000000" pitchFamily="2" charset="2"/>
              <a:buChar char="§"/>
            </a:pPr>
            <a:r>
              <a:rPr lang="en-US" dirty="0" smtClean="0"/>
              <a:t>Off-campus contact can occur upon the conclusion of the PSA sophomore year in high school.</a:t>
            </a:r>
          </a:p>
          <a:p>
            <a:pPr>
              <a:buFont typeface="Wingdings" panose="05000000000000000000" pitchFamily="2" charset="2"/>
              <a:buChar char="§"/>
            </a:pPr>
            <a:r>
              <a:rPr lang="en-US" dirty="0" smtClean="0"/>
              <a:t>Official visits cannot occur until January 1</a:t>
            </a:r>
            <a:r>
              <a:rPr lang="en-US" baseline="30000" dirty="0" smtClean="0"/>
              <a:t>st</a:t>
            </a:r>
            <a:r>
              <a:rPr lang="en-US" dirty="0" smtClean="0"/>
              <a:t> of junior year. </a:t>
            </a:r>
          </a:p>
          <a:p>
            <a:pPr>
              <a:buFont typeface="Wingdings" panose="05000000000000000000" pitchFamily="2" charset="2"/>
              <a:buChar char="§"/>
            </a:pPr>
            <a:endParaRPr lang="en-US" dirty="0" smtClean="0"/>
          </a:p>
          <a:p>
            <a:pPr>
              <a:buFont typeface="Wingdings" panose="05000000000000000000" pitchFamily="2" charset="2"/>
              <a:buChar char="§"/>
            </a:pPr>
            <a:endParaRPr lang="en-US" dirty="0" smtClean="0"/>
          </a:p>
          <a:p>
            <a:pPr>
              <a:buFont typeface="Wingdings" panose="05000000000000000000" pitchFamily="2" charset="2"/>
              <a:buChar char="§"/>
            </a:pPr>
            <a:endParaRPr lang="en-US" dirty="0" smtClean="0"/>
          </a:p>
          <a:p>
            <a:pPr>
              <a:buFont typeface="Wingdings" panose="05000000000000000000" pitchFamily="2" charset="2"/>
              <a:buChar char="§"/>
            </a:pPr>
            <a:endParaRPr lang="en-US" dirty="0"/>
          </a:p>
        </p:txBody>
      </p:sp>
    </p:spTree>
    <p:extLst>
      <p:ext uri="{BB962C8B-B14F-4D97-AF65-F5344CB8AC3E}">
        <p14:creationId xmlns:p14="http://schemas.microsoft.com/office/powerpoint/2010/main" val="1897214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a:xfrm>
            <a:off x="1024127" y="1740237"/>
            <a:ext cx="9720073" cy="4585259"/>
          </a:xfrm>
        </p:spPr>
        <p:txBody>
          <a:bodyPr>
            <a:normAutofit fontScale="85000" lnSpcReduction="20000"/>
          </a:bodyPr>
          <a:lstStyle/>
          <a:p>
            <a:r>
              <a:rPr lang="en-US" sz="2800" b="1" dirty="0" smtClean="0">
                <a:solidFill>
                  <a:schemeClr val="accent1"/>
                </a:solidFill>
              </a:rPr>
              <a:t>Visit these websites for more information</a:t>
            </a:r>
          </a:p>
          <a:p>
            <a:pPr>
              <a:buFont typeface="Wingdings" panose="05000000000000000000" pitchFamily="2" charset="2"/>
              <a:buChar char="§"/>
            </a:pPr>
            <a:r>
              <a:rPr lang="en-US" dirty="0" smtClean="0">
                <a:hlinkClick r:id="rId2"/>
              </a:rPr>
              <a:t>www.ncaa.org/playcollegesports</a:t>
            </a:r>
            <a:endParaRPr lang="en-US" dirty="0" smtClean="0"/>
          </a:p>
          <a:p>
            <a:pPr>
              <a:buFont typeface="Wingdings" panose="05000000000000000000" pitchFamily="2" charset="2"/>
              <a:buChar char="§"/>
            </a:pPr>
            <a:r>
              <a:rPr lang="en-US" dirty="0" smtClean="0">
                <a:hlinkClick r:id="rId3"/>
              </a:rPr>
              <a:t>www.eligibilitycenter.org</a:t>
            </a:r>
            <a:endParaRPr lang="en-US" dirty="0" smtClean="0"/>
          </a:p>
          <a:p>
            <a:pPr>
              <a:buFont typeface="Wingdings" panose="05000000000000000000" pitchFamily="2" charset="2"/>
              <a:buChar char="§"/>
            </a:pPr>
            <a:r>
              <a:rPr lang="en-US" dirty="0" smtClean="0"/>
              <a:t>Get updates on Twitter </a:t>
            </a:r>
            <a:r>
              <a:rPr lang="en-US" b="1" u="sng" dirty="0" smtClean="0">
                <a:solidFill>
                  <a:schemeClr val="accent1"/>
                </a:solidFill>
              </a:rPr>
              <a:t>@NCAAEC </a:t>
            </a:r>
            <a:r>
              <a:rPr lang="en-US" dirty="0" smtClean="0"/>
              <a:t>and Instagram </a:t>
            </a:r>
            <a:r>
              <a:rPr lang="en-US" b="1" u="sng" dirty="0" smtClean="0">
                <a:solidFill>
                  <a:schemeClr val="accent1"/>
                </a:solidFill>
              </a:rPr>
              <a:t>@</a:t>
            </a:r>
            <a:r>
              <a:rPr lang="en-US" b="1" u="sng" dirty="0" err="1" smtClean="0">
                <a:solidFill>
                  <a:schemeClr val="accent1"/>
                </a:solidFill>
              </a:rPr>
              <a:t>playcollegesports</a:t>
            </a:r>
            <a:r>
              <a:rPr lang="en-US" b="1" u="sng" dirty="0" smtClean="0">
                <a:solidFill>
                  <a:schemeClr val="accent1"/>
                </a:solidFill>
              </a:rPr>
              <a:t>.</a:t>
            </a:r>
          </a:p>
          <a:p>
            <a:pPr>
              <a:buFont typeface="Wingdings" panose="05000000000000000000" pitchFamily="2" charset="2"/>
              <a:buChar char="§"/>
            </a:pPr>
            <a:r>
              <a:rPr lang="en-US" dirty="0" smtClean="0"/>
              <a:t>Visit</a:t>
            </a:r>
            <a:r>
              <a:rPr lang="en-US" dirty="0" smtClean="0">
                <a:solidFill>
                  <a:schemeClr val="accent1"/>
                </a:solidFill>
              </a:rPr>
              <a:t> </a:t>
            </a:r>
            <a:r>
              <a:rPr lang="en-US" dirty="0" smtClean="0">
                <a:solidFill>
                  <a:schemeClr val="accent1"/>
                </a:solidFill>
                <a:hlinkClick r:id="rId4"/>
              </a:rPr>
              <a:t>www.nationalletter.org</a:t>
            </a:r>
            <a:r>
              <a:rPr lang="en-US" dirty="0" smtClean="0">
                <a:solidFill>
                  <a:schemeClr val="accent1"/>
                </a:solidFill>
              </a:rPr>
              <a:t> </a:t>
            </a:r>
            <a:r>
              <a:rPr lang="en-US" dirty="0" smtClean="0"/>
              <a:t>to learn about the National Letter of Intent.</a:t>
            </a:r>
          </a:p>
          <a:p>
            <a:pPr>
              <a:buFont typeface="Wingdings" panose="05000000000000000000" pitchFamily="2" charset="2"/>
              <a:buChar char="§"/>
            </a:pPr>
            <a:r>
              <a:rPr lang="en-US" dirty="0" smtClean="0"/>
              <a:t>Download these resources:</a:t>
            </a:r>
          </a:p>
          <a:p>
            <a:r>
              <a:rPr lang="en-US" dirty="0" smtClean="0">
                <a:hlinkClick r:id="rId5"/>
              </a:rPr>
              <a:t>http</a:t>
            </a:r>
            <a:r>
              <a:rPr lang="en-US" smtClean="0">
                <a:hlinkClick r:id="rId5"/>
              </a:rPr>
              <a:t>://</a:t>
            </a:r>
            <a:r>
              <a:rPr lang="en-US" smtClean="0">
                <a:hlinkClick r:id="rId5"/>
              </a:rPr>
              <a:t>www.ncaa.org/student-athletes/future/educational-resources</a:t>
            </a:r>
            <a:endParaRPr lang="en-US" dirty="0" smtClean="0"/>
          </a:p>
          <a:p>
            <a:pPr>
              <a:buFont typeface="Wingdings" panose="05000000000000000000" pitchFamily="2" charset="2"/>
              <a:buChar char="§"/>
            </a:pPr>
            <a:r>
              <a:rPr lang="en-US" dirty="0" smtClean="0">
                <a:hlinkClick r:id="rId6"/>
              </a:rPr>
              <a:t>http://</a:t>
            </a:r>
            <a:r>
              <a:rPr lang="en-US" dirty="0" smtClean="0">
                <a:hlinkClick r:id="rId6"/>
              </a:rPr>
              <a:t>www.ncaa.org/compliance?division=d3</a:t>
            </a:r>
            <a:endParaRPr lang="en-US" dirty="0" smtClean="0"/>
          </a:p>
          <a:p>
            <a:pPr lvl="1">
              <a:buFont typeface="Wingdings" panose="05000000000000000000" pitchFamily="2" charset="2"/>
              <a:buChar char="§"/>
            </a:pPr>
            <a:r>
              <a:rPr lang="en-US" dirty="0" smtClean="0"/>
              <a:t>Select Division III Manual</a:t>
            </a:r>
            <a:endParaRPr lang="en-US" dirty="0" smtClean="0"/>
          </a:p>
          <a:p>
            <a:pPr>
              <a:buFont typeface="Wingdings" panose="05000000000000000000" pitchFamily="2" charset="2"/>
              <a:buChar char="§"/>
            </a:pPr>
            <a:r>
              <a:rPr lang="en-US" dirty="0" smtClean="0">
                <a:hlinkClick r:id="rId7"/>
              </a:rPr>
              <a:t>http://</a:t>
            </a:r>
            <a:r>
              <a:rPr lang="en-US" dirty="0" smtClean="0">
                <a:hlinkClick r:id="rId7"/>
              </a:rPr>
              <a:t>www.ncaa.org/division-ii-online-education-resource-center</a:t>
            </a:r>
            <a:endParaRPr lang="en-US" dirty="0" smtClean="0"/>
          </a:p>
          <a:p>
            <a:pPr lvl="1">
              <a:buFont typeface="Wingdings" panose="05000000000000000000" pitchFamily="2" charset="2"/>
              <a:buChar char="§"/>
            </a:pPr>
            <a:r>
              <a:rPr lang="en-US" dirty="0" smtClean="0"/>
              <a:t>Select NCAA Division II Manual</a:t>
            </a:r>
            <a:endParaRPr lang="en-US" dirty="0" smtClean="0"/>
          </a:p>
          <a:p>
            <a:pPr>
              <a:buFont typeface="Wingdings" panose="05000000000000000000" pitchFamily="2" charset="2"/>
              <a:buChar char="§"/>
            </a:pPr>
            <a:r>
              <a:rPr lang="en-US" dirty="0">
                <a:hlinkClick r:id="rId8"/>
              </a:rPr>
              <a:t>http://</a:t>
            </a:r>
            <a:r>
              <a:rPr lang="en-US" dirty="0" smtClean="0">
                <a:hlinkClick r:id="rId8"/>
              </a:rPr>
              <a:t>www.ncaa.org/compliance?division=d1</a:t>
            </a:r>
            <a:endParaRPr lang="en-US" dirty="0" smtClean="0"/>
          </a:p>
          <a:p>
            <a:pPr lvl="1">
              <a:buFont typeface="Wingdings" panose="05000000000000000000" pitchFamily="2" charset="2"/>
              <a:buChar char="§"/>
            </a:pPr>
            <a:r>
              <a:rPr lang="en-US" dirty="0" smtClean="0"/>
              <a:t>Click on Legislative Services Database (LSDBI) and then search for your topic. </a:t>
            </a:r>
            <a:endParaRPr lang="en-US" dirty="0" smtClean="0"/>
          </a:p>
          <a:p>
            <a:pPr marL="0" indent="0">
              <a:buNone/>
            </a:pPr>
            <a:endParaRPr lang="en-US" dirty="0"/>
          </a:p>
          <a:p>
            <a:pPr>
              <a:buFont typeface="Wingdings" panose="05000000000000000000" pitchFamily="2" charset="2"/>
              <a:buChar char="§"/>
            </a:pPr>
            <a:endParaRPr lang="en-US" dirty="0" smtClean="0"/>
          </a:p>
          <a:p>
            <a:pPr>
              <a:buFont typeface="Wingdings" panose="05000000000000000000" pitchFamily="2" charset="2"/>
              <a:buChar char="§"/>
            </a:pPr>
            <a:endParaRPr lang="en-US" dirty="0" smtClean="0"/>
          </a:p>
          <a:p>
            <a:endParaRPr lang="en-US" dirty="0" smtClean="0"/>
          </a:p>
          <a:p>
            <a:endParaRPr lang="en-US" dirty="0" smtClean="0"/>
          </a:p>
          <a:p>
            <a:endParaRPr lang="en-US" dirty="0" smtClean="0">
              <a:solidFill>
                <a:schemeClr val="accent1"/>
              </a:solidFill>
            </a:endParaRPr>
          </a:p>
          <a:p>
            <a:endParaRPr lang="en-US" dirty="0" smtClean="0"/>
          </a:p>
          <a:p>
            <a:endParaRPr lang="en-US" dirty="0" smtClean="0"/>
          </a:p>
          <a:p>
            <a:endParaRPr lang="en-US" dirty="0"/>
          </a:p>
        </p:txBody>
      </p:sp>
    </p:spTree>
    <p:extLst>
      <p:ext uri="{BB962C8B-B14F-4D97-AF65-F5344CB8AC3E}">
        <p14:creationId xmlns:p14="http://schemas.microsoft.com/office/powerpoint/2010/main" val="1136702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NCAA Eligibility Center?</a:t>
            </a:r>
            <a:endParaRPr lang="en-US" dirty="0"/>
          </a:p>
        </p:txBody>
      </p:sp>
      <p:sp>
        <p:nvSpPr>
          <p:cNvPr id="3" name="Content Placeholder 2"/>
          <p:cNvSpPr>
            <a:spLocks noGrp="1"/>
          </p:cNvSpPr>
          <p:nvPr>
            <p:ph sz="half" idx="1"/>
          </p:nvPr>
        </p:nvSpPr>
        <p:spPr/>
        <p:txBody>
          <a:bodyPr>
            <a:normAutofit/>
          </a:bodyPr>
          <a:lstStyle/>
          <a:p>
            <a:pPr>
              <a:buFont typeface="Wingdings" panose="05000000000000000000" pitchFamily="2" charset="2"/>
              <a:buChar char="§"/>
            </a:pPr>
            <a:r>
              <a:rPr lang="en-US" dirty="0" smtClean="0"/>
              <a:t>They evaluate and certify prospective student athletes for collegiate competition at DI and DII.</a:t>
            </a:r>
          </a:p>
          <a:p>
            <a:pPr>
              <a:buFont typeface="Wingdings" panose="05000000000000000000" pitchFamily="2" charset="2"/>
              <a:buChar char="§"/>
            </a:pPr>
            <a:r>
              <a:rPr lang="en-US" dirty="0" smtClean="0"/>
              <a:t>Students who want to compete at NCAA DI or DII schools need to meet initial eligibility academic and amateurism requirements.</a:t>
            </a:r>
            <a:endParaRPr lang="en-US" dirty="0"/>
          </a:p>
        </p:txBody>
      </p:sp>
      <p:graphicFrame>
        <p:nvGraphicFramePr>
          <p:cNvPr id="4" name="Content Placeholder 3"/>
          <p:cNvGraphicFramePr>
            <a:graphicFrameLocks noGrp="1"/>
          </p:cNvGraphicFramePr>
          <p:nvPr>
            <p:ph sz="half" idx="2"/>
            <p:extLst>
              <p:ext uri="{D42A27DB-BD31-4B8C-83A1-F6EECF244321}">
                <p14:modId xmlns:p14="http://schemas.microsoft.com/office/powerpoint/2010/main" val="3525354009"/>
              </p:ext>
            </p:extLst>
          </p:nvPr>
        </p:nvGraphicFramePr>
        <p:xfrm>
          <a:off x="5981252" y="2312894"/>
          <a:ext cx="4762947" cy="21515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60464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High School Timeline</a:t>
            </a:r>
            <a:endParaRPr lang="en-US" dirty="0"/>
          </a:p>
        </p:txBody>
      </p:sp>
      <p:sp>
        <p:nvSpPr>
          <p:cNvPr id="12" name="Content Placeholder 11"/>
          <p:cNvSpPr>
            <a:spLocks noGrp="1"/>
          </p:cNvSpPr>
          <p:nvPr>
            <p:ph sz="half" idx="1"/>
          </p:nvPr>
        </p:nvSpPr>
        <p:spPr/>
        <p:txBody>
          <a:bodyPr/>
          <a:lstStyle/>
          <a:p>
            <a:pPr marL="0" indent="0">
              <a:buNone/>
            </a:pPr>
            <a:r>
              <a:rPr lang="en-US" sz="3200" b="1" dirty="0" smtClean="0">
                <a:solidFill>
                  <a:srgbClr val="00B0F0"/>
                </a:solidFill>
              </a:rPr>
              <a:t>Grade 9: Plan</a:t>
            </a:r>
          </a:p>
          <a:p>
            <a:pPr>
              <a:buFont typeface="Wingdings" panose="05000000000000000000" pitchFamily="2" charset="2"/>
              <a:buChar char="§"/>
            </a:pPr>
            <a:r>
              <a:rPr lang="en-US" dirty="0" smtClean="0"/>
              <a:t>Work hard to earn best possible grades.</a:t>
            </a:r>
          </a:p>
          <a:p>
            <a:pPr>
              <a:buFont typeface="Wingdings" panose="05000000000000000000" pitchFamily="2" charset="2"/>
              <a:buChar char="§"/>
            </a:pPr>
            <a:r>
              <a:rPr lang="en-US" dirty="0" smtClean="0"/>
              <a:t>Ask counselor for list of NCAA approved core-courses.</a:t>
            </a:r>
          </a:p>
          <a:p>
            <a:pPr>
              <a:buFont typeface="Wingdings" panose="05000000000000000000" pitchFamily="2" charset="2"/>
              <a:buChar char="§"/>
            </a:pPr>
            <a:r>
              <a:rPr lang="en-US" dirty="0" smtClean="0"/>
              <a:t>Register for free profile page at eligibility center to receive reminders about NCAA academic and amateurism requirements. 				</a:t>
            </a:r>
            <a:endParaRPr lang="en-US" dirty="0"/>
          </a:p>
        </p:txBody>
      </p:sp>
      <p:sp>
        <p:nvSpPr>
          <p:cNvPr id="13" name="Content Placeholder 12"/>
          <p:cNvSpPr>
            <a:spLocks noGrp="1"/>
          </p:cNvSpPr>
          <p:nvPr>
            <p:ph sz="half" idx="2"/>
          </p:nvPr>
        </p:nvSpPr>
        <p:spPr/>
        <p:txBody>
          <a:bodyPr>
            <a:normAutofit/>
          </a:bodyPr>
          <a:lstStyle/>
          <a:p>
            <a:r>
              <a:rPr lang="en-US" sz="3200" b="1" dirty="0" smtClean="0">
                <a:solidFill>
                  <a:srgbClr val="00B0F0"/>
                </a:solidFill>
              </a:rPr>
              <a:t>Grade 10: Register</a:t>
            </a:r>
          </a:p>
          <a:p>
            <a:pPr>
              <a:buFont typeface="Wingdings" panose="05000000000000000000" pitchFamily="2" charset="2"/>
              <a:buChar char="§"/>
            </a:pPr>
            <a:r>
              <a:rPr lang="en-US" dirty="0" smtClean="0"/>
              <a:t>Register for profile page or certification account. </a:t>
            </a:r>
          </a:p>
          <a:p>
            <a:pPr>
              <a:buFont typeface="Wingdings" panose="05000000000000000000" pitchFamily="2" charset="2"/>
              <a:buChar char="§"/>
            </a:pPr>
            <a:r>
              <a:rPr lang="en-US" dirty="0" smtClean="0"/>
              <a:t>Communicate with counselor to stay on track.</a:t>
            </a:r>
          </a:p>
          <a:p>
            <a:pPr>
              <a:buFont typeface="Wingdings" panose="05000000000000000000" pitchFamily="2" charset="2"/>
              <a:buChar char="§"/>
            </a:pPr>
            <a:r>
              <a:rPr lang="en-US" dirty="0" smtClean="0"/>
              <a:t>If student athlete falls behind academically- ask for help.</a:t>
            </a:r>
            <a:endParaRPr lang="en-US" dirty="0"/>
          </a:p>
        </p:txBody>
      </p:sp>
    </p:spTree>
    <p:extLst>
      <p:ext uri="{BB962C8B-B14F-4D97-AF65-F5344CB8AC3E}">
        <p14:creationId xmlns:p14="http://schemas.microsoft.com/office/powerpoint/2010/main" val="2966760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School TimeLine</a:t>
            </a:r>
            <a:endParaRPr lang="en-US" dirty="0"/>
          </a:p>
        </p:txBody>
      </p:sp>
      <p:sp>
        <p:nvSpPr>
          <p:cNvPr id="3" name="Content Placeholder 2"/>
          <p:cNvSpPr>
            <a:spLocks noGrp="1"/>
          </p:cNvSpPr>
          <p:nvPr>
            <p:ph sz="half" idx="1"/>
          </p:nvPr>
        </p:nvSpPr>
        <p:spPr/>
        <p:txBody>
          <a:bodyPr>
            <a:normAutofit lnSpcReduction="10000"/>
          </a:bodyPr>
          <a:lstStyle/>
          <a:p>
            <a:r>
              <a:rPr lang="en-US" sz="3200" b="1" dirty="0" smtClean="0">
                <a:solidFill>
                  <a:srgbClr val="00B0F0"/>
                </a:solidFill>
              </a:rPr>
              <a:t>Grade 11: Study</a:t>
            </a:r>
          </a:p>
          <a:p>
            <a:pPr>
              <a:buFont typeface="Wingdings" panose="05000000000000000000" pitchFamily="2" charset="2"/>
              <a:buChar char="§"/>
            </a:pPr>
            <a:r>
              <a:rPr lang="en-US" dirty="0" smtClean="0"/>
              <a:t>Check with counselor to confirm that required NCAA approved courses will be completed on time. (10/7 beginning of senior year).</a:t>
            </a:r>
          </a:p>
          <a:p>
            <a:pPr>
              <a:buFont typeface="Wingdings" panose="05000000000000000000" pitchFamily="2" charset="2"/>
              <a:buChar char="§"/>
            </a:pPr>
            <a:r>
              <a:rPr lang="en-US" dirty="0" smtClean="0"/>
              <a:t>Take the ACT or SAT and submit score to NCAA Eligibility Center using </a:t>
            </a:r>
            <a:r>
              <a:rPr lang="en-US" b="1" dirty="0" smtClean="0"/>
              <a:t>code 9999</a:t>
            </a:r>
          </a:p>
          <a:p>
            <a:pPr>
              <a:buFont typeface="Wingdings" panose="05000000000000000000" pitchFamily="2" charset="2"/>
              <a:buChar char="§"/>
            </a:pPr>
            <a:r>
              <a:rPr lang="en-US" dirty="0" smtClean="0"/>
              <a:t>At the end of the year ask counselor to upload official transcript. </a:t>
            </a:r>
          </a:p>
          <a:p>
            <a:pPr>
              <a:buFont typeface="Wingdings" panose="05000000000000000000" pitchFamily="2" charset="2"/>
              <a:buChar char="§"/>
            </a:pPr>
            <a:r>
              <a:rPr lang="en-US" dirty="0" smtClean="0"/>
              <a:t>Make sure you will graduate on time with your class.</a:t>
            </a:r>
            <a:endParaRPr lang="en-US" dirty="0"/>
          </a:p>
        </p:txBody>
      </p:sp>
      <p:sp>
        <p:nvSpPr>
          <p:cNvPr id="4" name="Content Placeholder 3"/>
          <p:cNvSpPr>
            <a:spLocks noGrp="1"/>
          </p:cNvSpPr>
          <p:nvPr>
            <p:ph sz="half" idx="2"/>
          </p:nvPr>
        </p:nvSpPr>
        <p:spPr/>
        <p:txBody>
          <a:bodyPr>
            <a:normAutofit lnSpcReduction="10000"/>
          </a:bodyPr>
          <a:lstStyle/>
          <a:p>
            <a:r>
              <a:rPr lang="en-US" sz="3200" b="1" dirty="0" smtClean="0">
                <a:solidFill>
                  <a:srgbClr val="00B0F0"/>
                </a:solidFill>
              </a:rPr>
              <a:t>Grade 12: Graduate</a:t>
            </a:r>
          </a:p>
          <a:p>
            <a:pPr>
              <a:buFont typeface="Wingdings" panose="05000000000000000000" pitchFamily="2" charset="2"/>
              <a:buChar char="§"/>
            </a:pPr>
            <a:r>
              <a:rPr lang="en-US" dirty="0" smtClean="0"/>
              <a:t>Complete final NCAA core-courses.</a:t>
            </a:r>
          </a:p>
          <a:p>
            <a:pPr>
              <a:buFont typeface="Wingdings" panose="05000000000000000000" pitchFamily="2" charset="2"/>
              <a:buChar char="§"/>
            </a:pPr>
            <a:r>
              <a:rPr lang="en-US" dirty="0" smtClean="0"/>
              <a:t>Request your final amateurism certification from certification account.</a:t>
            </a:r>
          </a:p>
          <a:p>
            <a:pPr>
              <a:buFont typeface="Wingdings" panose="05000000000000000000" pitchFamily="2" charset="2"/>
              <a:buChar char="§"/>
            </a:pPr>
            <a:r>
              <a:rPr lang="en-US" dirty="0" smtClean="0"/>
              <a:t>After graduation ask counselor to upload official transcripts with proof of graduation.</a:t>
            </a:r>
            <a:endParaRPr lang="en-US" dirty="0"/>
          </a:p>
        </p:txBody>
      </p:sp>
    </p:spTree>
    <p:extLst>
      <p:ext uri="{BB962C8B-B14F-4D97-AF65-F5344CB8AC3E}">
        <p14:creationId xmlns:p14="http://schemas.microsoft.com/office/powerpoint/2010/main" val="3417076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Initial-Eligibility Requirements</a:t>
            </a:r>
            <a:endParaRPr lang="en-US" dirty="0"/>
          </a:p>
        </p:txBody>
      </p:sp>
      <p:sp>
        <p:nvSpPr>
          <p:cNvPr id="6" name="Content Placeholder 5"/>
          <p:cNvSpPr>
            <a:spLocks noGrp="1"/>
          </p:cNvSpPr>
          <p:nvPr>
            <p:ph idx="1"/>
          </p:nvPr>
        </p:nvSpPr>
        <p:spPr/>
        <p:txBody>
          <a:bodyPr/>
          <a:lstStyle/>
          <a:p>
            <a:r>
              <a:rPr lang="en-US" sz="3200" b="1" dirty="0">
                <a:solidFill>
                  <a:srgbClr val="00B0F0"/>
                </a:solidFill>
              </a:rPr>
              <a:t>What is </a:t>
            </a:r>
            <a:r>
              <a:rPr lang="en-US" sz="3200" b="1" dirty="0" smtClean="0">
                <a:solidFill>
                  <a:srgbClr val="00B0F0"/>
                </a:solidFill>
              </a:rPr>
              <a:t>initial-eligibility</a:t>
            </a:r>
            <a:r>
              <a:rPr lang="en-US" sz="3200" b="1" dirty="0">
                <a:solidFill>
                  <a:srgbClr val="00B0F0"/>
                </a:solidFill>
              </a:rPr>
              <a:t>?</a:t>
            </a:r>
          </a:p>
          <a:p>
            <a:pPr lvl="1"/>
            <a:r>
              <a:rPr lang="en-US" sz="2400" dirty="0"/>
              <a:t>Academic requirements that a college-bound student-athlete must meet in order to:</a:t>
            </a:r>
          </a:p>
          <a:p>
            <a:pPr lvl="2"/>
            <a:r>
              <a:rPr lang="en-US" sz="2400" dirty="0"/>
              <a:t>Practice,</a:t>
            </a:r>
          </a:p>
          <a:p>
            <a:pPr lvl="2"/>
            <a:r>
              <a:rPr lang="en-US" sz="2400" dirty="0"/>
              <a:t>Compete; and</a:t>
            </a:r>
          </a:p>
          <a:p>
            <a:pPr lvl="2"/>
            <a:r>
              <a:rPr lang="en-US" sz="2400" dirty="0"/>
              <a:t>Receive athletics aid (scholarship).</a:t>
            </a:r>
          </a:p>
          <a:p>
            <a:pPr lvl="1"/>
            <a:r>
              <a:rPr lang="en-US" sz="2400" dirty="0"/>
              <a:t>First year at a Division I or II institution.</a:t>
            </a:r>
          </a:p>
          <a:p>
            <a:pPr lvl="1"/>
            <a:r>
              <a:rPr lang="en-US" sz="2400" dirty="0"/>
              <a:t>Subsequent years governed by NCAA progress-toward-degree academic requirements.</a:t>
            </a:r>
          </a:p>
          <a:p>
            <a:endParaRPr lang="en-US" dirty="0"/>
          </a:p>
        </p:txBody>
      </p:sp>
    </p:spTree>
    <p:extLst>
      <p:ext uri="{BB962C8B-B14F-4D97-AF65-F5344CB8AC3E}">
        <p14:creationId xmlns:p14="http://schemas.microsoft.com/office/powerpoint/2010/main" val="1629455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Initial-Eligibility Requirements</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400" dirty="0"/>
              <a:t>Academic initial-eligibility requirements are different for Divisions I, </a:t>
            </a:r>
            <a:r>
              <a:rPr lang="en-US" sz="2400" dirty="0" smtClean="0"/>
              <a:t>II </a:t>
            </a:r>
            <a:r>
              <a:rPr lang="en-US" sz="2400" dirty="0"/>
              <a:t>and III.</a:t>
            </a:r>
          </a:p>
          <a:p>
            <a:pPr>
              <a:buFont typeface="Wingdings" panose="05000000000000000000" pitchFamily="2" charset="2"/>
              <a:buChar char="§"/>
            </a:pPr>
            <a:r>
              <a:rPr lang="en-US" sz="2400" dirty="0"/>
              <a:t>It is possible for a </a:t>
            </a:r>
            <a:r>
              <a:rPr lang="en-US" sz="2400" dirty="0" smtClean="0"/>
              <a:t>student-athlete </a:t>
            </a:r>
            <a:r>
              <a:rPr lang="en-US" sz="2400" dirty="0"/>
              <a:t>to be eligible in one division and not another.</a:t>
            </a:r>
          </a:p>
          <a:p>
            <a:pPr>
              <a:buFont typeface="Wingdings" panose="05000000000000000000" pitchFamily="2" charset="2"/>
              <a:buChar char="§"/>
            </a:pPr>
            <a:r>
              <a:rPr lang="en-US" sz="2400" dirty="0"/>
              <a:t>Eligibility Center certification is separate from the college admissions process.</a:t>
            </a:r>
          </a:p>
          <a:p>
            <a:pPr>
              <a:buFont typeface="Wingdings" panose="05000000000000000000" pitchFamily="2" charset="2"/>
              <a:buChar char="§"/>
            </a:pPr>
            <a:r>
              <a:rPr lang="en-US" sz="2400" dirty="0"/>
              <a:t>It is possible for a student to be certified by the Eligibility Center but not meet the institution’s admissions standards.  In addition, a student could meet the institution’s admissions standards but not be certified by the Eligibility Center.</a:t>
            </a:r>
          </a:p>
          <a:p>
            <a:endParaRPr lang="en-US" sz="2400" dirty="0"/>
          </a:p>
        </p:txBody>
      </p:sp>
    </p:spTree>
    <p:extLst>
      <p:ext uri="{BB962C8B-B14F-4D97-AF65-F5344CB8AC3E}">
        <p14:creationId xmlns:p14="http://schemas.microsoft.com/office/powerpoint/2010/main" val="978654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Registration</a:t>
            </a:r>
            <a:endParaRPr lang="en-US" dirty="0"/>
          </a:p>
        </p:txBody>
      </p:sp>
      <p:sp>
        <p:nvSpPr>
          <p:cNvPr id="3" name="Content Placeholder 2"/>
          <p:cNvSpPr>
            <a:spLocks noGrp="1"/>
          </p:cNvSpPr>
          <p:nvPr>
            <p:ph idx="1"/>
          </p:nvPr>
        </p:nvSpPr>
        <p:spPr/>
        <p:txBody>
          <a:bodyPr/>
          <a:lstStyle/>
          <a:p>
            <a:r>
              <a:rPr lang="en-US" sz="2400" dirty="0" smtClean="0"/>
              <a:t>Register for a Certification Account or Profile Page at </a:t>
            </a:r>
            <a:r>
              <a:rPr lang="en-US" sz="2400" dirty="0" smtClean="0">
                <a:hlinkClick r:id="rId2"/>
              </a:rPr>
              <a:t>www.eligibilitycenter.org</a:t>
            </a:r>
            <a:r>
              <a:rPr lang="en-US" sz="2400" dirty="0" smtClean="0"/>
              <a:t> </a:t>
            </a:r>
            <a:r>
              <a:rPr lang="en-US" sz="2400" dirty="0" smtClean="0"/>
              <a:t>to begin the process of becoming an NCAA student-athlete.</a:t>
            </a:r>
          </a:p>
          <a:p>
            <a:endParaRPr lang="en-US" dirty="0" smtClean="0"/>
          </a:p>
          <a:p>
            <a:endParaRPr lang="en-US" dirty="0"/>
          </a:p>
        </p:txBody>
      </p:sp>
    </p:spTree>
    <p:extLst>
      <p:ext uri="{BB962C8B-B14F-4D97-AF65-F5344CB8AC3E}">
        <p14:creationId xmlns:p14="http://schemas.microsoft.com/office/powerpoint/2010/main" val="3427238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HealthFitness">
      <a:dk1>
        <a:srgbClr val="595959"/>
      </a:dk1>
      <a:lt1>
        <a:sysClr val="window" lastClr="FFFFFF"/>
      </a:lt1>
      <a:dk2>
        <a:srgbClr val="000000"/>
      </a:dk2>
      <a:lt2>
        <a:srgbClr val="DDDDDD"/>
      </a:lt2>
      <a:accent1>
        <a:srgbClr val="87A91B"/>
      </a:accent1>
      <a:accent2>
        <a:srgbClr val="FBCE11"/>
      </a:accent2>
      <a:accent3>
        <a:srgbClr val="446ED8"/>
      </a:accent3>
      <a:accent4>
        <a:srgbClr val="9D22E2"/>
      </a:accent4>
      <a:accent5>
        <a:srgbClr val="FE9E00"/>
      </a:accent5>
      <a:accent6>
        <a:srgbClr val="DF5327"/>
      </a:accent6>
      <a:hlink>
        <a:srgbClr val="446ED8"/>
      </a:hlink>
      <a:folHlink>
        <a:srgbClr val="828282"/>
      </a:folHlink>
    </a:clrScheme>
    <a:fontScheme name="Calibri Light">
      <a:majorFont>
        <a:latin typeface="Calibri Light"/>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HealthFitness">
      <a:dk1>
        <a:srgbClr val="595959"/>
      </a:dk1>
      <a:lt1>
        <a:sysClr val="window" lastClr="FFFFFF"/>
      </a:lt1>
      <a:dk2>
        <a:srgbClr val="000000"/>
      </a:dk2>
      <a:lt2>
        <a:srgbClr val="DDDDDD"/>
      </a:lt2>
      <a:accent1>
        <a:srgbClr val="87A91B"/>
      </a:accent1>
      <a:accent2>
        <a:srgbClr val="FBCE11"/>
      </a:accent2>
      <a:accent3>
        <a:srgbClr val="446ED8"/>
      </a:accent3>
      <a:accent4>
        <a:srgbClr val="9D22E2"/>
      </a:accent4>
      <a:accent5>
        <a:srgbClr val="FE9E00"/>
      </a:accent5>
      <a:accent6>
        <a:srgbClr val="DF5327"/>
      </a:accent6>
      <a:hlink>
        <a:srgbClr val="446ED8"/>
      </a:hlink>
      <a:folHlink>
        <a:srgbClr val="828282"/>
      </a:folHlink>
    </a:clrScheme>
    <a:fontScheme name="Calibri Light">
      <a:majorFont>
        <a:latin typeface="Calibri Light"/>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907</TotalTime>
  <Words>2268</Words>
  <Application>Microsoft Office PowerPoint</Application>
  <PresentationFormat>Widescreen</PresentationFormat>
  <Paragraphs>279</Paragraphs>
  <Slides>34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Tw Cen MT</vt:lpstr>
      <vt:lpstr>Tw Cen MT Condensed</vt:lpstr>
      <vt:lpstr>Wingdings</vt:lpstr>
      <vt:lpstr>Wingdings 3</vt:lpstr>
      <vt:lpstr>Integral</vt:lpstr>
      <vt:lpstr>NCAA DI, DII and DIII Compliance</vt:lpstr>
      <vt:lpstr>Agenda</vt:lpstr>
      <vt:lpstr>NCaA Fast Facts</vt:lpstr>
      <vt:lpstr>What is the NCAA Eligibility Center?</vt:lpstr>
      <vt:lpstr>High School Timeline</vt:lpstr>
      <vt:lpstr>High School TimeLine</vt:lpstr>
      <vt:lpstr>Initial-Eligibility Requirements</vt:lpstr>
      <vt:lpstr>Initial-Eligibility Requirements</vt:lpstr>
      <vt:lpstr>Registration</vt:lpstr>
      <vt:lpstr>Two Account Types</vt:lpstr>
      <vt:lpstr>What is a core-course? </vt:lpstr>
      <vt:lpstr>What is a Core-Course? </vt:lpstr>
      <vt:lpstr>What is a Nontraditional course?</vt:lpstr>
      <vt:lpstr>Before you take a Nontraditional Course</vt:lpstr>
      <vt:lpstr>DI Initial Eligibility academic Requirements </vt:lpstr>
      <vt:lpstr>DI Core-Course Time Limitation</vt:lpstr>
      <vt:lpstr>DI Core-Courses</vt:lpstr>
      <vt:lpstr>Division I test scores</vt:lpstr>
      <vt:lpstr>Division I Qualifier</vt:lpstr>
      <vt:lpstr>Division I redshirt</vt:lpstr>
      <vt:lpstr>Division II Initial-Eligibility Requirements</vt:lpstr>
      <vt:lpstr>Division II core-Courses</vt:lpstr>
      <vt:lpstr>Division II test Scores</vt:lpstr>
      <vt:lpstr>Division II Qualifier</vt:lpstr>
      <vt:lpstr>Division II Partial Qualifier</vt:lpstr>
      <vt:lpstr>Division III initial-eligibility requirements</vt:lpstr>
      <vt:lpstr>Amateurism status</vt:lpstr>
      <vt:lpstr>The Recruiting Process</vt:lpstr>
      <vt:lpstr>The Recruiting Process</vt:lpstr>
      <vt:lpstr>The Recruiting Process</vt:lpstr>
      <vt:lpstr>General rules for the recruiting process</vt:lpstr>
      <vt:lpstr>General Rules for the recruiting process</vt:lpstr>
      <vt:lpstr>General Rules for the Recruiting process</vt:lpstr>
      <vt:lpstr>resources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Compliance Breakdown</dc:title>
  <dc:creator>Kati C Bodecker</dc:creator>
  <cp:lastModifiedBy>Kati C Bodecker</cp:lastModifiedBy>
  <cp:revision>141</cp:revision>
  <dcterms:created xsi:type="dcterms:W3CDTF">2018-04-17T20:16:50Z</dcterms:created>
  <dcterms:modified xsi:type="dcterms:W3CDTF">2018-04-27T17:07:56Z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