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s/comment1.xml" ContentType="application/vnd.openxmlformats-officedocument.presentationml.comments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s/comment2.xml" ContentType="application/vnd.openxmlformats-officedocument.presentationml.comments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theme/theme2.xml" ContentType="application/vnd.openxmlformats-officedocument.theme+xml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9"/>
    <p:sldId id="267" r:id="rId20"/>
    <p:sldId id="268" r:id="rId21"/>
    <p:sldId id="269" r:id="rId22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Phone" initials="i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comments" Target="comments/comment1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comments" Target="comments/comment2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8-30T06:38:32.861" idx="1">
    <p:pos x="3238" y="2112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8-30T06:38:32.861" idx="2">
    <p:pos x="1984" y="2712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0" name="Shape 28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/>
          <p:nvPr>
            <p:ph type="body" sz="quarter" idx="13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/>
          <p:nvPr>
            <p:ph type="body" sz="quarter" idx="14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9320107" y="8882098"/>
            <a:ext cx="3034454" cy="389270"/>
          </a:xfrm>
          <a:prstGeom prst="rect">
            <a:avLst/>
          </a:prstGeom>
        </p:spPr>
        <p:txBody>
          <a:bodyPr wrap="square" lIns="65023" tIns="65023" rIns="65023" bIns="65023"/>
          <a:lstStyle>
            <a:lvl1pPr algn="r" defTabSz="91440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8" name="Title Text"/>
          <p:cNvSpPr txBox="1"/>
          <p:nvPr>
            <p:ph type="title"/>
          </p:nvPr>
        </p:nvSpPr>
        <p:spPr>
          <a:xfrm>
            <a:off x="650239" y="130950"/>
            <a:ext cx="11704322" cy="2144890"/>
          </a:xfrm>
          <a:prstGeom prst="rect">
            <a:avLst/>
          </a:prstGeom>
        </p:spPr>
        <p:txBody>
          <a:bodyPr lIns="65023" tIns="65023" rIns="65023" bIns="65023">
            <a:noAutofit/>
          </a:bodyPr>
          <a:lstStyle>
            <a:lvl1pPr defTabSz="914400">
              <a:defRPr cap="none" sz="6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9" name="Body Level One…"/>
          <p:cNvSpPr txBox="1"/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</p:spPr>
        <p:txBody>
          <a:bodyPr lIns="65023" tIns="65023" rIns="65023" bIns="65023" anchor="t">
            <a:noAutofit/>
          </a:bodyPr>
          <a:lstStyle>
            <a:lvl1pPr marL="471487" indent="-471487" defTabSz="914400">
              <a:spcBef>
                <a:spcPts val="700"/>
              </a:spcBef>
              <a:buSzPct val="100000"/>
              <a:buChar char="»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914400">
              <a:spcBef>
                <a:spcPts val="700"/>
              </a:spcBef>
              <a:buSzPct val="100000"/>
              <a:buChar char="–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3500" indent="-419100" defTabSz="914400">
              <a:spcBef>
                <a:spcPts val="700"/>
              </a:spcBef>
              <a:buSzPct val="100000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914400">
              <a:spcBef>
                <a:spcPts val="700"/>
              </a:spcBef>
              <a:buSzPct val="100000"/>
              <a:buChar char="–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387600" indent="-558800" defTabSz="914400">
              <a:spcBef>
                <a:spcPts val="700"/>
              </a:spcBef>
              <a:buSzPct val="100000"/>
              <a:buChar char="»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bg>
      <p:bgPr>
        <a:solidFill>
          <a:srgbClr val="906D5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anvas"/>
          <p:cNvSpPr/>
          <p:nvPr/>
        </p:nvSpPr>
        <p:spPr>
          <a:xfrm>
            <a:off x="751839" y="286737"/>
            <a:ext cx="11943646" cy="919818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27" name="minispir" descr="minispir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72248"/>
            <a:ext cx="1679788" cy="609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Canvas"/>
          <p:cNvSpPr/>
          <p:nvPr/>
        </p:nvSpPr>
        <p:spPr>
          <a:xfrm>
            <a:off x="848924" y="5874737"/>
            <a:ext cx="1481103" cy="65024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29" name="minispir" descr="minispir"/>
          <p:cNvPicPr>
            <a:picLocks noChangeAspect="1"/>
          </p:cNvPicPr>
          <p:nvPr/>
        </p:nvPicPr>
        <p:blipFill>
          <a:blip r:embed="rId3">
            <a:extLst/>
          </a:blip>
          <a:srcRect l="0" t="39999" r="0" b="0"/>
          <a:stretch>
            <a:fillRect/>
          </a:stretch>
        </p:blipFill>
        <p:spPr>
          <a:xfrm>
            <a:off x="-1" y="6005688"/>
            <a:ext cx="1679788" cy="3657601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Title Text"/>
          <p:cNvSpPr txBox="1"/>
          <p:nvPr>
            <p:ph type="title"/>
          </p:nvPr>
        </p:nvSpPr>
        <p:spPr>
          <a:xfrm>
            <a:off x="1517226" y="216746"/>
            <a:ext cx="10837335" cy="2275841"/>
          </a:xfrm>
          <a:prstGeom prst="rect">
            <a:avLst/>
          </a:prstGeom>
        </p:spPr>
        <p:txBody>
          <a:bodyPr lIns="65023" tIns="65023" rIns="65023" bIns="65023">
            <a:noAutofit/>
          </a:bodyPr>
          <a:lstStyle>
            <a:lvl1pPr defTabSz="914400">
              <a:defRPr b="1" cap="none" sz="620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1" name="Body Level One…"/>
          <p:cNvSpPr txBox="1"/>
          <p:nvPr>
            <p:ph type="body" idx="1"/>
          </p:nvPr>
        </p:nvSpPr>
        <p:spPr>
          <a:xfrm>
            <a:off x="1517226" y="2492586"/>
            <a:ext cx="10837335" cy="7261014"/>
          </a:xfrm>
          <a:prstGeom prst="rect">
            <a:avLst/>
          </a:prstGeom>
        </p:spPr>
        <p:txBody>
          <a:bodyPr lIns="65023" tIns="65023" rIns="65023" bIns="65023" anchor="t">
            <a:noAutofit/>
          </a:bodyPr>
          <a:lstStyle>
            <a:lvl1pPr marL="471487" indent="-471487" defTabSz="914400">
              <a:spcBef>
                <a:spcPts val="700"/>
              </a:spcBef>
              <a:buClr>
                <a:srgbClr val="CC0000"/>
              </a:buClr>
              <a:buSzPct val="100000"/>
              <a:defRPr b="1"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914400">
              <a:spcBef>
                <a:spcPts val="700"/>
              </a:spcBef>
              <a:buClr>
                <a:srgbClr val="CC0000"/>
              </a:buClr>
              <a:buSzPct val="100000"/>
              <a:buChar char="–"/>
              <a:defRPr b="1"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333500" indent="-419100" defTabSz="914400">
              <a:spcBef>
                <a:spcPts val="700"/>
              </a:spcBef>
              <a:buClr>
                <a:srgbClr val="CC0000"/>
              </a:buClr>
              <a:buSzPct val="100000"/>
              <a:defRPr b="1"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914400">
              <a:spcBef>
                <a:spcPts val="700"/>
              </a:spcBef>
              <a:buClr>
                <a:srgbClr val="CC0000"/>
              </a:buClr>
              <a:buSzPct val="100000"/>
              <a:buChar char="–"/>
              <a:defRPr b="1"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387600" indent="-558800" defTabSz="914400">
              <a:spcBef>
                <a:spcPts val="700"/>
              </a:spcBef>
              <a:buClr>
                <a:srgbClr val="CC0000"/>
              </a:buClr>
              <a:buSzPct val="100000"/>
              <a:buChar char="»"/>
              <a:defRPr b="1"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" name="Slide Number"/>
          <p:cNvSpPr txBox="1"/>
          <p:nvPr>
            <p:ph type="sldNum" sz="quarter" idx="2"/>
          </p:nvPr>
        </p:nvSpPr>
        <p:spPr>
          <a:xfrm>
            <a:off x="9886808" y="8669866"/>
            <a:ext cx="2709335" cy="389271"/>
          </a:xfrm>
          <a:prstGeom prst="rect">
            <a:avLst/>
          </a:prstGeom>
        </p:spPr>
        <p:txBody>
          <a:bodyPr wrap="square" lIns="65023" tIns="65023" rIns="65023" bIns="65023"/>
          <a:lstStyle>
            <a:lvl1pPr algn="r" defTabSz="9144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bg>
      <p:bgPr>
        <a:solidFill>
          <a:srgbClr val="906D5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"/>
          <p:cNvSpPr/>
          <p:nvPr/>
        </p:nvSpPr>
        <p:spPr>
          <a:xfrm>
            <a:off x="866986" y="325119"/>
            <a:ext cx="11717868" cy="9089815"/>
          </a:xfrm>
          <a:prstGeom prst="rect">
            <a:avLst/>
          </a:prstGeom>
          <a:solidFill>
            <a:srgbClr val="EDE7E3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0" name="Line"/>
          <p:cNvSpPr/>
          <p:nvPr/>
        </p:nvSpPr>
        <p:spPr>
          <a:xfrm>
            <a:off x="1444977" y="2275839"/>
            <a:ext cx="10909584" cy="1"/>
          </a:xfrm>
          <a:prstGeom prst="line">
            <a:avLst/>
          </a:prstGeom>
          <a:ln w="3175">
            <a:solidFill>
              <a:srgbClr val="CBBD83"/>
            </a:solidFill>
          </a:ln>
        </p:spPr>
        <p:txBody>
          <a:bodyPr lIns="65023" tIns="65023" rIns="65023" bIns="65023"/>
          <a:lstStyle/>
          <a:p>
            <a:pPr algn="l" defTabSz="457200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41" name="minispir" descr="minispir"/>
          <p:cNvPicPr>
            <a:picLocks noChangeAspect="1"/>
          </p:cNvPicPr>
          <p:nvPr/>
        </p:nvPicPr>
        <p:blipFill>
          <a:blip r:embed="rId2">
            <a:extLst/>
          </a:blip>
          <a:srcRect l="0" t="0" r="0" b="5332"/>
          <a:stretch>
            <a:fillRect/>
          </a:stretch>
        </p:blipFill>
        <p:spPr>
          <a:xfrm>
            <a:off x="-1" y="72248"/>
            <a:ext cx="1679788" cy="5770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minispir" descr="minispir"/>
          <p:cNvPicPr>
            <a:picLocks noChangeAspect="1"/>
          </p:cNvPicPr>
          <p:nvPr/>
        </p:nvPicPr>
        <p:blipFill>
          <a:blip r:embed="rId2">
            <a:extLst/>
          </a:blip>
          <a:srcRect l="0" t="39999" r="0" b="0"/>
          <a:stretch>
            <a:fillRect/>
          </a:stretch>
        </p:blipFill>
        <p:spPr>
          <a:xfrm>
            <a:off x="-1" y="6005688"/>
            <a:ext cx="1679788" cy="3657601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lide Number"/>
          <p:cNvSpPr txBox="1"/>
          <p:nvPr>
            <p:ph type="sldNum" sz="quarter" idx="2"/>
          </p:nvPr>
        </p:nvSpPr>
        <p:spPr>
          <a:xfrm>
            <a:off x="9320107" y="8779792"/>
            <a:ext cx="3034454" cy="520701"/>
          </a:xfrm>
          <a:prstGeom prst="rect">
            <a:avLst/>
          </a:prstGeom>
        </p:spPr>
        <p:txBody>
          <a:bodyPr wrap="square" lIns="65023" tIns="65023" rIns="65023" bIns="65023" anchor="ctr"/>
          <a:lstStyle>
            <a:lvl1pPr algn="r" defTabSz="914400">
              <a:defRPr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Image"/>
          <p:cNvSpPr/>
          <p:nvPr>
            <p:ph type="pic" sz="quarter" idx="13"/>
          </p:nvPr>
        </p:nvSpPr>
        <p:spPr>
          <a:xfrm>
            <a:off x="7188200" y="3048000"/>
            <a:ext cx="4089400" cy="5397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51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>
              <a:defRPr cap="none">
                <a:solidFill>
                  <a:srgbClr val="2F1A14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2" name="Body Level One…"/>
          <p:cNvSpPr txBox="1"/>
          <p:nvPr>
            <p:ph type="body" sz="half" idx="1"/>
          </p:nvPr>
        </p:nvSpPr>
        <p:spPr>
          <a:xfrm>
            <a:off x="1270000" y="2819400"/>
            <a:ext cx="4953000" cy="5842000"/>
          </a:xfrm>
          <a:prstGeom prst="rect">
            <a:avLst/>
          </a:prstGeom>
        </p:spPr>
        <p:txBody>
          <a:bodyPr/>
          <a:lstStyle>
            <a:lvl1pPr marL="387047" indent="-387047">
              <a:spcBef>
                <a:spcPts val="2800"/>
              </a:spcBef>
              <a:buSzPct val="30000"/>
              <a:buBlip>
                <a:blip r:embed="rId3"/>
              </a:buBlip>
              <a:defRPr sz="3200">
                <a:solidFill>
                  <a:srgbClr val="2F1A14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895047" indent="-387047">
              <a:spcBef>
                <a:spcPts val="2800"/>
              </a:spcBef>
              <a:buSzPct val="30000"/>
              <a:buBlip>
                <a:blip r:embed="rId3"/>
              </a:buBlip>
              <a:defRPr sz="3200">
                <a:solidFill>
                  <a:srgbClr val="2F1A14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1403047" indent="-387047">
              <a:spcBef>
                <a:spcPts val="2800"/>
              </a:spcBef>
              <a:buSzPct val="30000"/>
              <a:buBlip>
                <a:blip r:embed="rId3"/>
              </a:buBlip>
              <a:defRPr sz="3200">
                <a:solidFill>
                  <a:srgbClr val="2F1A14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1911047" indent="-387047">
              <a:spcBef>
                <a:spcPts val="2800"/>
              </a:spcBef>
              <a:buSzPct val="30000"/>
              <a:buBlip>
                <a:blip r:embed="rId3"/>
              </a:buBlip>
              <a:defRPr sz="3200">
                <a:solidFill>
                  <a:srgbClr val="2F1A14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2419047" indent="-387047">
              <a:spcBef>
                <a:spcPts val="2800"/>
              </a:spcBef>
              <a:buSzPct val="30000"/>
              <a:buBlip>
                <a:blip r:embed="rId3"/>
              </a:buBlip>
              <a:defRPr sz="3200">
                <a:solidFill>
                  <a:srgbClr val="2F1A14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6334311" y="9258300"/>
            <a:ext cx="323478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1A14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riangle"/>
          <p:cNvSpPr/>
          <p:nvPr/>
        </p:nvSpPr>
        <p:spPr>
          <a:xfrm>
            <a:off x="508000" y="25781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1" name="Triangle"/>
          <p:cNvSpPr/>
          <p:nvPr/>
        </p:nvSpPr>
        <p:spPr>
          <a:xfrm>
            <a:off x="508000" y="9245597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2" name="Triangle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3" name="Image"/>
          <p:cNvSpPr/>
          <p:nvPr>
            <p:ph type="pic" sz="half" idx="13"/>
          </p:nvPr>
        </p:nvSpPr>
        <p:spPr>
          <a:xfrm>
            <a:off x="620619" y="2994799"/>
            <a:ext cx="5524501" cy="5524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64" name="Title Text"/>
          <p:cNvSpPr txBox="1"/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6400">
                <a:solidFill>
                  <a:srgbClr val="60606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5" name="Body Level One…"/>
          <p:cNvSpPr txBox="1"/>
          <p:nvPr>
            <p:ph type="body" sz="half" idx="1"/>
          </p:nvPr>
        </p:nvSpPr>
        <p:spPr>
          <a:xfrm>
            <a:off x="6781800" y="2971800"/>
            <a:ext cx="5727700" cy="55245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3200"/>
              </a:spcBef>
              <a:buSzPct val="30000"/>
              <a:buFont typeface="Zapf Dingbats"/>
              <a:buBlip>
                <a:blip r:embed="rId3"/>
              </a:buBlip>
              <a:defRPr sz="30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36600" indent="-368300">
              <a:spcBef>
                <a:spcPts val="3200"/>
              </a:spcBef>
              <a:buSzPct val="30000"/>
              <a:buFont typeface="Zapf Dingbats"/>
              <a:buBlip>
                <a:blip r:embed="rId3"/>
              </a:buBlip>
              <a:defRPr sz="30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04900" indent="-368300">
              <a:spcBef>
                <a:spcPts val="3200"/>
              </a:spcBef>
              <a:buSzPct val="30000"/>
              <a:buFont typeface="Zapf Dingbats"/>
              <a:buBlip>
                <a:blip r:embed="rId3"/>
              </a:buBlip>
              <a:defRPr sz="30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473200" indent="-368300">
              <a:spcBef>
                <a:spcPts val="3200"/>
              </a:spcBef>
              <a:buSzPct val="30000"/>
              <a:buFont typeface="Zapf Dingbats"/>
              <a:buBlip>
                <a:blip r:embed="rId3"/>
              </a:buBlip>
              <a:defRPr sz="30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841500" indent="-368300">
              <a:spcBef>
                <a:spcPts val="3200"/>
              </a:spcBef>
              <a:buSzPct val="30000"/>
              <a:buFont typeface="Zapf Dingbats"/>
              <a:buBlip>
                <a:blip r:embed="rId3"/>
              </a:buBlip>
              <a:defRPr sz="30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Slide Number"/>
          <p:cNvSpPr txBox="1"/>
          <p:nvPr>
            <p:ph type="sldNum" sz="quarter" idx="2"/>
          </p:nvPr>
        </p:nvSpPr>
        <p:spPr>
          <a:xfrm>
            <a:off x="12166701" y="8763000"/>
            <a:ext cx="342901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Image"/>
          <p:cNvSpPr/>
          <p:nvPr>
            <p:ph type="pic" sz="quarter" idx="13"/>
          </p:nvPr>
        </p:nvSpPr>
        <p:spPr>
          <a:xfrm>
            <a:off x="7188200" y="3048000"/>
            <a:ext cx="4089400" cy="5397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74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>
              <a:defRPr cap="none">
                <a:solidFill>
                  <a:srgbClr val="2F1A14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5" name="Body Level One…"/>
          <p:cNvSpPr txBox="1"/>
          <p:nvPr>
            <p:ph type="body" sz="half" idx="1"/>
          </p:nvPr>
        </p:nvSpPr>
        <p:spPr>
          <a:xfrm>
            <a:off x="1270000" y="2819400"/>
            <a:ext cx="4953000" cy="5842000"/>
          </a:xfrm>
          <a:prstGeom prst="rect">
            <a:avLst/>
          </a:prstGeom>
        </p:spPr>
        <p:txBody>
          <a:bodyPr/>
          <a:lstStyle>
            <a:lvl1pPr marL="387047" indent="-387047">
              <a:spcBef>
                <a:spcPts val="2800"/>
              </a:spcBef>
              <a:buSzPct val="30000"/>
              <a:buBlip>
                <a:blip r:embed="rId3"/>
              </a:buBlip>
              <a:defRPr sz="3200">
                <a:solidFill>
                  <a:srgbClr val="2F1A14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895047" indent="-387047">
              <a:spcBef>
                <a:spcPts val="2800"/>
              </a:spcBef>
              <a:buSzPct val="30000"/>
              <a:buBlip>
                <a:blip r:embed="rId3"/>
              </a:buBlip>
              <a:defRPr sz="3200">
                <a:solidFill>
                  <a:srgbClr val="2F1A14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1403047" indent="-387047">
              <a:spcBef>
                <a:spcPts val="2800"/>
              </a:spcBef>
              <a:buSzPct val="30000"/>
              <a:buBlip>
                <a:blip r:embed="rId3"/>
              </a:buBlip>
              <a:defRPr sz="3200">
                <a:solidFill>
                  <a:srgbClr val="2F1A14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1911047" indent="-387047">
              <a:spcBef>
                <a:spcPts val="2800"/>
              </a:spcBef>
              <a:buSzPct val="30000"/>
              <a:buBlip>
                <a:blip r:embed="rId3"/>
              </a:buBlip>
              <a:defRPr sz="3200">
                <a:solidFill>
                  <a:srgbClr val="2F1A14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2419047" indent="-387047">
              <a:spcBef>
                <a:spcPts val="2800"/>
              </a:spcBef>
              <a:buSzPct val="30000"/>
              <a:buBlip>
                <a:blip r:embed="rId3"/>
              </a:buBlip>
              <a:defRPr sz="3200">
                <a:solidFill>
                  <a:srgbClr val="2F1A14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Slide Number"/>
          <p:cNvSpPr txBox="1"/>
          <p:nvPr>
            <p:ph type="sldNum" sz="quarter" idx="2"/>
          </p:nvPr>
        </p:nvSpPr>
        <p:spPr>
          <a:xfrm>
            <a:off x="6334311" y="9258300"/>
            <a:ext cx="323478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1A14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Body Level One…"/>
          <p:cNvSpPr txBox="1"/>
          <p:nvPr>
            <p:ph type="body" idx="1"/>
          </p:nvPr>
        </p:nvSpPr>
        <p:spPr>
          <a:xfrm>
            <a:off x="650239" y="2844799"/>
            <a:ext cx="11704322" cy="4876802"/>
          </a:xfrm>
          <a:prstGeom prst="rect">
            <a:avLst/>
          </a:prstGeom>
        </p:spPr>
        <p:txBody>
          <a:bodyPr lIns="48767" tIns="48767" rIns="48767" bIns="48767" anchor="t"/>
          <a:lstStyle>
            <a:lvl1pPr marL="379827" indent="-379827" defTabSz="1300480">
              <a:spcBef>
                <a:spcPts val="800"/>
              </a:spcBef>
              <a:buClr>
                <a:srgbClr val="F3A447"/>
              </a:buClr>
              <a:buSzPct val="85000"/>
              <a:buChar char="●"/>
              <a:defRPr sz="3600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777240" indent="-411480" defTabSz="1300480">
              <a:spcBef>
                <a:spcPts val="800"/>
              </a:spcBef>
              <a:buClr>
                <a:srgbClr val="F3A447"/>
              </a:buClr>
              <a:buSzPct val="85000"/>
              <a:buChar char="●"/>
              <a:defRPr sz="3600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169125" indent="-391885" defTabSz="1300480">
              <a:spcBef>
                <a:spcPts val="800"/>
              </a:spcBef>
              <a:buClr>
                <a:srgbClr val="F3A447"/>
              </a:buClr>
              <a:buSzPct val="85000"/>
              <a:buChar char="●"/>
              <a:defRPr sz="3600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484696" indent="-433136" defTabSz="1300480">
              <a:spcBef>
                <a:spcPts val="800"/>
              </a:spcBef>
              <a:buClr>
                <a:srgbClr val="F3A447"/>
              </a:buClr>
              <a:buSzPct val="85000"/>
              <a:buChar char="●"/>
              <a:defRPr sz="3600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40229" indent="-514349" defTabSz="1300480">
              <a:spcBef>
                <a:spcPts val="800"/>
              </a:spcBef>
              <a:buClr>
                <a:srgbClr val="F3A447"/>
              </a:buClr>
              <a:buSzPct val="85000"/>
              <a:buChar char="●"/>
              <a:defRPr sz="3600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Title Text"/>
          <p:cNvSpPr txBox="1"/>
          <p:nvPr>
            <p:ph type="title"/>
          </p:nvPr>
        </p:nvSpPr>
        <p:spPr>
          <a:xfrm>
            <a:off x="650239" y="1381759"/>
            <a:ext cx="11704322" cy="1300481"/>
          </a:xfrm>
          <a:prstGeom prst="rect">
            <a:avLst/>
          </a:prstGeom>
        </p:spPr>
        <p:txBody>
          <a:bodyPr lIns="48767" tIns="48767" rIns="48767" bIns="48767" anchor="b"/>
          <a:lstStyle>
            <a:lvl1pPr algn="l" defTabSz="1300480">
              <a:defRPr cap="none" spc="-138" sz="5800">
                <a:ln w="4419">
                  <a:solidFill>
                    <a:srgbClr val="3C4421">
                      <a:alpha val="25000"/>
                    </a:srgbClr>
                  </a:solidFill>
                </a:ln>
                <a:solidFill>
                  <a:srgbClr val="F9F9F9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5" name="Slide Number"/>
          <p:cNvSpPr txBox="1"/>
          <p:nvPr>
            <p:ph type="sldNum" sz="quarter" idx="2"/>
          </p:nvPr>
        </p:nvSpPr>
        <p:spPr>
          <a:xfrm>
            <a:off x="12249149" y="7872523"/>
            <a:ext cx="292101" cy="368301"/>
          </a:xfrm>
          <a:prstGeom prst="rect">
            <a:avLst/>
          </a:prstGeom>
        </p:spPr>
        <p:txBody>
          <a:bodyPr lIns="0" tIns="0" rIns="0" bIns="0" anchor="ctr"/>
          <a:lstStyle>
            <a:lvl1pPr defTabSz="1300480">
              <a:defRPr sz="22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346200" y="520700"/>
            <a:ext cx="10388600" cy="58602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Text"/>
          <p:cNvSpPr txBox="1"/>
          <p:nvPr>
            <p:ph type="title"/>
          </p:nvPr>
        </p:nvSpPr>
        <p:spPr>
          <a:xfrm>
            <a:off x="1270000" y="1485900"/>
            <a:ext cx="10464800" cy="34671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cap="none">
                <a:solidFill>
                  <a:srgbClr val="2F1A14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3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4732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3600">
                <a:solidFill>
                  <a:srgbClr val="2F1A14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0" indent="0" algn="ctr">
              <a:spcBef>
                <a:spcPts val="0"/>
              </a:spcBef>
              <a:buSzTx/>
              <a:buNone/>
              <a:defRPr sz="3600">
                <a:solidFill>
                  <a:srgbClr val="2F1A14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0" indent="508000" algn="ctr">
              <a:spcBef>
                <a:spcPts val="0"/>
              </a:spcBef>
              <a:buSzTx/>
              <a:buNone/>
              <a:defRPr sz="3600">
                <a:solidFill>
                  <a:srgbClr val="2F1A14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0" indent="1016000" algn="ctr">
              <a:spcBef>
                <a:spcPts val="0"/>
              </a:spcBef>
              <a:buSzTx/>
              <a:buNone/>
              <a:defRPr sz="3600">
                <a:solidFill>
                  <a:srgbClr val="2F1A14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0" indent="1524000" algn="ctr">
              <a:spcBef>
                <a:spcPts val="0"/>
              </a:spcBef>
              <a:buSzTx/>
              <a:buNone/>
              <a:defRPr sz="3600">
                <a:solidFill>
                  <a:srgbClr val="2F1A14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" name="Slide Number"/>
          <p:cNvSpPr txBox="1"/>
          <p:nvPr>
            <p:ph type="sldNum" sz="quarter" idx="2"/>
          </p:nvPr>
        </p:nvSpPr>
        <p:spPr>
          <a:xfrm>
            <a:off x="6324153" y="9258300"/>
            <a:ext cx="343794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1A14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A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Line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2" name="Text"/>
          <p:cNvSpPr txBox="1"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SzTx/>
              <a:buNone/>
              <a:defRPr cap="all" spc="120" sz="240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203" name="Title Text"/>
          <p:cNvSpPr txBox="1"/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spcBef>
                <a:spcPts val="2800"/>
              </a:spcBef>
              <a:defRPr sz="6000">
                <a:solidFill>
                  <a:srgbClr val="34A5DA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4" name="Body Level One…"/>
          <p:cNvSpPr txBox="1"/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</p:spPr>
        <p:txBody>
          <a:bodyPr anchor="t"/>
          <a:lstStyle>
            <a:lvl1pPr marL="444500" indent="-444500">
              <a:spcBef>
                <a:spcPts val="2800"/>
              </a:spcBef>
              <a:buClr>
                <a:srgbClr val="34A5DA"/>
              </a:buClr>
              <a:buSzPct val="104999"/>
              <a:buFont typeface="Avenir Next"/>
              <a:buChar char="▸"/>
              <a:defRPr sz="34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889000" indent="-444500">
              <a:spcBef>
                <a:spcPts val="2800"/>
              </a:spcBef>
              <a:buClr>
                <a:srgbClr val="34A5DA"/>
              </a:buClr>
              <a:buSzPct val="104999"/>
              <a:buFont typeface="Avenir Next"/>
              <a:buChar char="▸"/>
              <a:defRPr sz="34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333500" indent="-444500">
              <a:spcBef>
                <a:spcPts val="2800"/>
              </a:spcBef>
              <a:buClr>
                <a:srgbClr val="34A5DA"/>
              </a:buClr>
              <a:buSzPct val="104999"/>
              <a:buFont typeface="Avenir Next"/>
              <a:buChar char="▸"/>
              <a:defRPr sz="34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778000" indent="-444500">
              <a:spcBef>
                <a:spcPts val="2800"/>
              </a:spcBef>
              <a:buClr>
                <a:srgbClr val="34A5DA"/>
              </a:buClr>
              <a:buSzPct val="104999"/>
              <a:buFont typeface="Avenir Next"/>
              <a:buChar char="▸"/>
              <a:defRPr sz="34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2222500" indent="-444500">
              <a:spcBef>
                <a:spcPts val="2800"/>
              </a:spcBef>
              <a:buClr>
                <a:srgbClr val="34A5DA"/>
              </a:buClr>
              <a:buSzPct val="104999"/>
              <a:buFont typeface="Avenir Next"/>
              <a:buChar char="▸"/>
              <a:defRPr sz="34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/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240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Image"/>
          <p:cNvSpPr/>
          <p:nvPr>
            <p:ph type="pic" sz="quarter" idx="13"/>
          </p:nvPr>
        </p:nvSpPr>
        <p:spPr>
          <a:xfrm>
            <a:off x="6654800" y="5029200"/>
            <a:ext cx="5803900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3" name="Image"/>
          <p:cNvSpPr/>
          <p:nvPr>
            <p:ph type="pic" sz="quarter" idx="14"/>
          </p:nvPr>
        </p:nvSpPr>
        <p:spPr>
          <a:xfrm>
            <a:off x="6664613" y="508000"/>
            <a:ext cx="5803901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4" name="Image"/>
          <p:cNvSpPr/>
          <p:nvPr>
            <p:ph type="pic" idx="15"/>
          </p:nvPr>
        </p:nvSpPr>
        <p:spPr>
          <a:xfrm>
            <a:off x="533400" y="508000"/>
            <a:ext cx="580823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Image"/>
          <p:cNvSpPr/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3" name="Image"/>
          <p:cNvSpPr/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4" name="Image"/>
          <p:cNvSpPr/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5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33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Image"/>
          <p:cNvSpPr/>
          <p:nvPr>
            <p:ph type="pic" sz="quarter" idx="13"/>
          </p:nvPr>
        </p:nvSpPr>
        <p:spPr>
          <a:xfrm>
            <a:off x="6858000" y="5105400"/>
            <a:ext cx="5321300" cy="338138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41" name="Image"/>
          <p:cNvSpPr/>
          <p:nvPr>
            <p:ph type="pic" sz="quarter" idx="14"/>
          </p:nvPr>
        </p:nvSpPr>
        <p:spPr>
          <a:xfrm>
            <a:off x="6858000" y="1270000"/>
            <a:ext cx="5316292" cy="3378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42" name="Image"/>
          <p:cNvSpPr/>
          <p:nvPr>
            <p:ph type="pic" sz="half" idx="15"/>
          </p:nvPr>
        </p:nvSpPr>
        <p:spPr>
          <a:xfrm>
            <a:off x="1143000" y="1244600"/>
            <a:ext cx="5219700" cy="7213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43" name="Slide Number"/>
          <p:cNvSpPr txBox="1"/>
          <p:nvPr>
            <p:ph type="sldNum" sz="quarter" idx="2"/>
          </p:nvPr>
        </p:nvSpPr>
        <p:spPr>
          <a:xfrm>
            <a:off x="12534899" y="9311678"/>
            <a:ext cx="312015" cy="312344"/>
          </a:xfrm>
          <a:prstGeom prst="rect">
            <a:avLst/>
          </a:prstGeom>
        </p:spPr>
        <p:txBody>
          <a:bodyPr anchor="ctr"/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51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Image"/>
          <p:cNvSpPr/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59" name="Image"/>
          <p:cNvSpPr/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60" name="Image"/>
          <p:cNvSpPr/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61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riangle"/>
          <p:cNvSpPr/>
          <p:nvPr/>
        </p:nvSpPr>
        <p:spPr>
          <a:xfrm>
            <a:off x="508000" y="25781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69" name="Triangle"/>
          <p:cNvSpPr/>
          <p:nvPr/>
        </p:nvSpPr>
        <p:spPr>
          <a:xfrm>
            <a:off x="508000" y="9245597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0" name="Triangle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1" name="Title Text"/>
          <p:cNvSpPr txBox="1"/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6400">
                <a:solidFill>
                  <a:srgbClr val="60606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72" name="Body Level One…"/>
          <p:cNvSpPr txBox="1"/>
          <p:nvPr>
            <p:ph type="body" idx="1"/>
          </p:nvPr>
        </p:nvSpPr>
        <p:spPr>
          <a:xfrm>
            <a:off x="508000" y="3035300"/>
            <a:ext cx="11988800" cy="5727700"/>
          </a:xfrm>
          <a:prstGeom prst="rect">
            <a:avLst/>
          </a:prstGeom>
        </p:spPr>
        <p:txBody>
          <a:bodyPr/>
          <a:lstStyle>
            <a:lvl1pPr marL="419100" indent="-419100">
              <a:spcBef>
                <a:spcPts val="4200"/>
              </a:spcBef>
              <a:buSzPct val="30000"/>
              <a:buBlip>
                <a:blip r:embed="rId3"/>
              </a:buBlip>
              <a:defRPr sz="3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838200" indent="-419100">
              <a:spcBef>
                <a:spcPts val="4200"/>
              </a:spcBef>
              <a:buSzPct val="30000"/>
              <a:buBlip>
                <a:blip r:embed="rId3"/>
              </a:buBlip>
              <a:defRPr sz="3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257300" indent="-419100">
              <a:spcBef>
                <a:spcPts val="4200"/>
              </a:spcBef>
              <a:buSzPct val="30000"/>
              <a:buBlip>
                <a:blip r:embed="rId3"/>
              </a:buBlip>
              <a:defRPr sz="3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76400" indent="-419100">
              <a:spcBef>
                <a:spcPts val="4200"/>
              </a:spcBef>
              <a:buSzPct val="30000"/>
              <a:buBlip>
                <a:blip r:embed="rId3"/>
              </a:buBlip>
              <a:defRPr sz="3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95500" indent="-419100">
              <a:spcBef>
                <a:spcPts val="4200"/>
              </a:spcBef>
              <a:buSzPct val="30000"/>
              <a:buBlip>
                <a:blip r:embed="rId3"/>
              </a:buBlip>
              <a:defRPr sz="3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3" name="Slide Number"/>
          <p:cNvSpPr txBox="1"/>
          <p:nvPr>
            <p:ph type="sldNum" sz="quarter" idx="2"/>
          </p:nvPr>
        </p:nvSpPr>
        <p:spPr>
          <a:xfrm>
            <a:off x="12166701" y="8763000"/>
            <a:ext cx="342901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05600" y="609600"/>
            <a:ext cx="5359400" cy="7759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870700" y="2781300"/>
            <a:ext cx="5283200" cy="618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654800" y="5029200"/>
            <a:ext cx="5803900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664613" y="508000"/>
            <a:ext cx="5803901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533400" y="508000"/>
            <a:ext cx="580823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omments" Target="../comments/comment1.xml"/><Relationship Id="rId3" Type="http://schemas.openxmlformats.org/officeDocument/2006/relationships/image" Target="../media/image11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omments" Target="../comments/comment2.xml"/><Relationship Id="rId3" Type="http://schemas.openxmlformats.org/officeDocument/2006/relationships/image" Target="../media/image11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niusileadscape.org" TargetMode="Externa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8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hyperlink" Target="https://www.ted.com/talks/howard_c_stevenson_how_to_resolve_racially_stressful_situations" TargetMode="External"/><Relationship Id="rId4" Type="http://schemas.openxmlformats.org/officeDocument/2006/relationships/hyperlink" Target="https://www.ted.com/talks/sally_kohn_what_we_can_do_about_the_culture_of_hate" TargetMode="External"/><Relationship Id="rId5" Type="http://schemas.openxmlformats.org/officeDocument/2006/relationships/hyperlink" Target="https://learnerlog.org/socialstudies/who-am-i-help-students-explore-their-identity/" TargetMode="External"/><Relationship Id="rId6" Type="http://schemas.openxmlformats.org/officeDocument/2006/relationships/hyperlink" Target="https://sites.lsa.umich.edu/inclusive-teaching/sample-activities-templates/" TargetMode="External"/><Relationship Id="rId7" Type="http://schemas.openxmlformats.org/officeDocument/2006/relationships/hyperlink" Target="https://www.nytimes.com/interactive/2018/03/19/upshot/race-class-white-and-black-men.html" TargetMode="External"/><Relationship Id="rId8" Type="http://schemas.openxmlformats.org/officeDocument/2006/relationships/hyperlink" Target="https://mobile.nytimes.com/2017/03/15/learning/lesson-plans/25-mini-films-for-exploring-race-bias-and-identity-with-students.amp.html" TargetMode="External"/><Relationship Id="rId9" Type="http://schemas.openxmlformats.org/officeDocument/2006/relationships/hyperlink" Target="https://mic.com/articles/140882/what-is-reverse-racism-here-s-why-it-doesn-t-actually-exist-in-the-united-states" TargetMode="External"/><Relationship Id="rId10" Type="http://schemas.openxmlformats.org/officeDocument/2006/relationships/hyperlink" Target="https://www.ted.com/talks/chimamanda_adichie_the_danger_of_a_single_story" TargetMode="External"/><Relationship Id="rId11" Type="http://schemas.openxmlformats.org/officeDocument/2006/relationships/hyperlink" Target="https://youtu.be/KvLj3OIQHuE" TargetMode="External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mailto:erinjones93@gmail.com" TargetMode="Externa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he power of culture and personal story"/>
          <p:cNvSpPr txBox="1"/>
          <p:nvPr>
            <p:ph type="ctrTitle"/>
          </p:nvPr>
        </p:nvSpPr>
        <p:spPr>
          <a:xfrm>
            <a:off x="1416264" y="1779660"/>
            <a:ext cx="10172272" cy="4138540"/>
          </a:xfrm>
          <a:prstGeom prst="rect">
            <a:avLst/>
          </a:prstGeom>
        </p:spPr>
        <p:txBody>
          <a:bodyPr/>
          <a:lstStyle/>
          <a:p>
            <a:pPr/>
            <a:r>
              <a:t> The power of culture and personal story </a:t>
            </a:r>
          </a:p>
        </p:txBody>
      </p:sp>
      <p:sp>
        <p:nvSpPr>
          <p:cNvPr id="283" name="How do we better serve all students?"/>
          <p:cNvSpPr txBox="1"/>
          <p:nvPr>
            <p:ph type="subTitle" sz="quarter" idx="1"/>
          </p:nvPr>
        </p:nvSpPr>
        <p:spPr>
          <a:xfrm>
            <a:off x="1254548" y="6440331"/>
            <a:ext cx="10495704" cy="1295401"/>
          </a:xfrm>
          <a:prstGeom prst="rect">
            <a:avLst/>
          </a:prstGeom>
        </p:spPr>
        <p:txBody>
          <a:bodyPr/>
          <a:lstStyle>
            <a:lvl1pPr>
              <a:defRPr sz="4500"/>
            </a:lvl1pPr>
          </a:lstStyle>
          <a:p>
            <a:pPr/>
            <a:r>
              <a:t>How do we better serve all students?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InsertedImage.jpg" descr="InsertedImage.jpg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102" t="0" r="102" b="0"/>
          <a:stretch>
            <a:fillRect/>
          </a:stretch>
        </p:blipFill>
        <p:spPr>
          <a:xfrm>
            <a:off x="6870700" y="2586583"/>
            <a:ext cx="5283200" cy="6184901"/>
          </a:xfrm>
          <a:prstGeom prst="rect">
            <a:avLst/>
          </a:prstGeom>
        </p:spPr>
      </p:pic>
      <p:sp>
        <p:nvSpPr>
          <p:cNvPr id="314" name="find your noon  appointment"/>
          <p:cNvSpPr txBox="1"/>
          <p:nvPr>
            <p:ph type="title"/>
          </p:nvPr>
        </p:nvSpPr>
        <p:spPr>
          <a:xfrm>
            <a:off x="459574" y="254000"/>
            <a:ext cx="11906994" cy="2812126"/>
          </a:xfrm>
          <a:prstGeom prst="rect">
            <a:avLst/>
          </a:prstGeom>
        </p:spPr>
        <p:txBody>
          <a:bodyPr/>
          <a:lstStyle/>
          <a:p>
            <a:pPr/>
            <a:r>
              <a:t>find your noon  appointment</a:t>
            </a:r>
          </a:p>
        </p:txBody>
      </p:sp>
      <p:sp>
        <p:nvSpPr>
          <p:cNvPr id="315" name="Share your thoughts about the terms we covered - achievement gap vs. opportunity gap.…"/>
          <p:cNvSpPr txBox="1"/>
          <p:nvPr>
            <p:ph type="body" sz="half" idx="1"/>
          </p:nvPr>
        </p:nvSpPr>
        <p:spPr>
          <a:xfrm>
            <a:off x="355600" y="2730500"/>
            <a:ext cx="6301811" cy="6537018"/>
          </a:xfrm>
          <a:prstGeom prst="rect">
            <a:avLst/>
          </a:prstGeom>
        </p:spPr>
        <p:txBody>
          <a:bodyPr/>
          <a:lstStyle/>
          <a:p>
            <a:pPr/>
            <a:r>
              <a:t>Share your thoughts about the terms we covered - achievement gap vs. opportunity gap.</a:t>
            </a:r>
          </a:p>
          <a:p>
            <a:pPr/>
            <a:r>
              <a:t>How does reframing the “issue” as opportunity gap change how we respond?</a:t>
            </a:r>
          </a:p>
          <a:p>
            <a:pPr/>
            <a:r>
              <a:t>Which solutions are most relevant for the work you do?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hink - Pair - share"/>
          <p:cNvSpPr txBox="1"/>
          <p:nvPr>
            <p:ph type="title"/>
          </p:nvPr>
        </p:nvSpPr>
        <p:spPr>
          <a:xfrm>
            <a:off x="711200" y="254000"/>
            <a:ext cx="12293600" cy="2438400"/>
          </a:xfrm>
          <a:prstGeom prst="rect">
            <a:avLst/>
          </a:prstGeom>
        </p:spPr>
        <p:txBody>
          <a:bodyPr/>
          <a:lstStyle/>
          <a:p>
            <a:pPr/>
            <a:r>
              <a:t>Think - Pair - share </a:t>
            </a:r>
          </a:p>
        </p:txBody>
      </p:sp>
      <p:sp>
        <p:nvSpPr>
          <p:cNvPr id="318" name="Take 2 minutes to write your own brief definitions for diversity, equity (vs. equality).…"/>
          <p:cNvSpPr txBox="1"/>
          <p:nvPr>
            <p:ph type="body" idx="1"/>
          </p:nvPr>
        </p:nvSpPr>
        <p:spPr>
          <a:xfrm>
            <a:off x="355600" y="1905210"/>
            <a:ext cx="12486985" cy="7475476"/>
          </a:xfrm>
          <a:prstGeom prst="rect">
            <a:avLst/>
          </a:prstGeom>
        </p:spPr>
        <p:txBody>
          <a:bodyPr/>
          <a:lstStyle/>
          <a:p>
            <a:pPr/>
            <a:r>
              <a:t>Take 2 minutes to write your own brief definitions for 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diversity</a:t>
            </a:r>
            <a:r>
              <a:t>, 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equity</a:t>
            </a:r>
            <a:r>
              <a:t> (vs. 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equality</a:t>
            </a:r>
            <a:r>
              <a:t>). </a:t>
            </a:r>
          </a:p>
          <a:p>
            <a:pPr/>
            <a:r>
              <a:t>Turn to a partner in your area and share your responses. 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Be prepared to share with the whole group.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Diversity, Equity, Equality"/>
          <p:cNvSpPr txBox="1"/>
          <p:nvPr>
            <p:ph type="title"/>
          </p:nvPr>
        </p:nvSpPr>
        <p:spPr>
          <a:xfrm>
            <a:off x="1335406" y="0"/>
            <a:ext cx="10333988" cy="1648848"/>
          </a:xfrm>
          <a:prstGeom prst="rect">
            <a:avLst/>
          </a:prstGeom>
        </p:spPr>
        <p:txBody>
          <a:bodyPr/>
          <a:lstStyle>
            <a:lvl1pPr defTabSz="508254">
              <a:defRPr sz="6264"/>
            </a:lvl1pPr>
          </a:lstStyle>
          <a:p>
            <a:pPr/>
            <a:r>
              <a:t>Diversity, Equity, Equality</a:t>
            </a:r>
          </a:p>
        </p:txBody>
      </p:sp>
      <p:sp>
        <p:nvSpPr>
          <p:cNvPr id="321" name="Diversity: wanting to acknowledge and, possibly, celebrate, the differences between people. Typically focused on compliance or the superficial ways people are different.…"/>
          <p:cNvSpPr txBox="1"/>
          <p:nvPr>
            <p:ph type="body" idx="1"/>
          </p:nvPr>
        </p:nvSpPr>
        <p:spPr>
          <a:xfrm>
            <a:off x="355600" y="1598490"/>
            <a:ext cx="12382718" cy="7849769"/>
          </a:xfrm>
          <a:prstGeom prst="rect">
            <a:avLst/>
          </a:prstGeom>
        </p:spPr>
        <p:txBody>
          <a:bodyPr/>
          <a:lstStyle/>
          <a:p>
            <a:pPr marL="484251" indent="-484251" defTabSz="543305">
              <a:spcBef>
                <a:spcPts val="4200"/>
              </a:spcBef>
              <a:defRPr sz="4278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Diversity</a:t>
            </a:r>
            <a:r>
              <a:t>: wanting to acknowledge and, possibly, celebrate, the differences between people. Typically focused on compliance or the superficial ways people are different.</a:t>
            </a:r>
          </a:p>
          <a:p>
            <a:pPr marL="484251" indent="-484251" defTabSz="543305">
              <a:spcBef>
                <a:spcPts val="4200"/>
              </a:spcBef>
              <a:defRPr sz="4278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Equality</a:t>
            </a:r>
            <a:r>
              <a:t>: treating everyone the same and providing everyone with the same opportunities/resources.</a:t>
            </a:r>
          </a:p>
          <a:p>
            <a:pPr marL="484251" indent="-484251" defTabSz="543305">
              <a:spcBef>
                <a:spcPts val="4200"/>
              </a:spcBef>
              <a:defRPr sz="4278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Equity</a:t>
            </a:r>
            <a:r>
              <a:t>: giving students whatever they need to be successful (will be different, depending upon the student).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5F66F243-D54C-4F80-80C5-EB755444D0B5-L0-001.jpeg" descr="5F66F243-D54C-4F80-80C5-EB755444D0B5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817444"/>
            <a:ext cx="13004800" cy="811871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InsertedImage.jpg" descr="InsertedImage.jpg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102" t="0" r="102" b="0"/>
          <a:stretch>
            <a:fillRect/>
          </a:stretch>
        </p:blipFill>
        <p:spPr>
          <a:xfrm>
            <a:off x="7307868" y="2844800"/>
            <a:ext cx="5283201" cy="6184900"/>
          </a:xfrm>
          <a:prstGeom prst="rect">
            <a:avLst/>
          </a:prstGeom>
        </p:spPr>
      </p:pic>
      <p:sp>
        <p:nvSpPr>
          <p:cNvPr id="326" name="find your 2:00 appointment"/>
          <p:cNvSpPr txBox="1"/>
          <p:nvPr>
            <p:ph type="title"/>
          </p:nvPr>
        </p:nvSpPr>
        <p:spPr>
          <a:xfrm>
            <a:off x="355600" y="292100"/>
            <a:ext cx="12293600" cy="2438400"/>
          </a:xfrm>
          <a:prstGeom prst="rect">
            <a:avLst/>
          </a:prstGeom>
        </p:spPr>
        <p:txBody>
          <a:bodyPr/>
          <a:lstStyle/>
          <a:p>
            <a:pPr/>
            <a:r>
              <a:t>find your 2:00 appointment</a:t>
            </a:r>
          </a:p>
        </p:txBody>
      </p:sp>
      <p:sp>
        <p:nvSpPr>
          <p:cNvPr id="327" name="Share your thoughts about the terms we covered - diversity, equality vs. equity.…"/>
          <p:cNvSpPr txBox="1"/>
          <p:nvPr>
            <p:ph type="body" sz="half" idx="1"/>
          </p:nvPr>
        </p:nvSpPr>
        <p:spPr>
          <a:xfrm>
            <a:off x="355600" y="2730500"/>
            <a:ext cx="6848214" cy="6299200"/>
          </a:xfrm>
          <a:prstGeom prst="rect">
            <a:avLst/>
          </a:prstGeom>
        </p:spPr>
        <p:txBody>
          <a:bodyPr/>
          <a:lstStyle/>
          <a:p>
            <a:pPr marL="568157" indent="-568157">
              <a:defRPr sz="5000"/>
            </a:pPr>
            <a:r>
              <a:t>Share your thoughts about the terms we covered - diversity, equality vs. equity.</a:t>
            </a:r>
          </a:p>
          <a:p>
            <a:pPr marL="568157" indent="-568157">
              <a:defRPr sz="5000"/>
            </a:pPr>
            <a:r>
              <a:t>What are the roles each play in how you engage in school spaces?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Race vs. ethnicity vs. culture"/>
          <p:cNvSpPr txBox="1"/>
          <p:nvPr>
            <p:ph type="title"/>
          </p:nvPr>
        </p:nvSpPr>
        <p:spPr>
          <a:xfrm>
            <a:off x="1064055" y="2813429"/>
            <a:ext cx="11361358" cy="4126742"/>
          </a:xfrm>
          <a:prstGeom prst="rect">
            <a:avLst/>
          </a:prstGeom>
        </p:spPr>
        <p:txBody>
          <a:bodyPr/>
          <a:lstStyle/>
          <a:p>
            <a:pPr/>
            <a:r>
              <a:rPr b="1">
                <a:latin typeface="Gill Sans"/>
                <a:ea typeface="Gill Sans"/>
                <a:cs typeface="Gill Sans"/>
                <a:sym typeface="Gill Sans"/>
              </a:rPr>
              <a:t>Race</a:t>
            </a:r>
            <a:r>
              <a:t> vs. 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ethnicity</a:t>
            </a:r>
            <a:r>
              <a:t> vs. 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culture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his is a term that is misunderstood everywhere!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This is a term that is misunderstood everywhere!</a:t>
            </a:r>
          </a:p>
        </p:txBody>
      </p:sp>
      <p:sp>
        <p:nvSpPr>
          <p:cNvPr id="332" name="Race in &quot;simple&quot; ter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03097">
              <a:spcBef>
                <a:spcPts val="1900"/>
              </a:spcBef>
              <a:defRPr sz="4140">
                <a:latin typeface="+mn-lt"/>
                <a:ea typeface="+mn-ea"/>
                <a:cs typeface="+mn-cs"/>
                <a:sym typeface="Gill Sans Light"/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Race</a:t>
            </a:r>
            <a:r>
              <a:t> in "simple" terms</a:t>
            </a:r>
          </a:p>
        </p:txBody>
      </p:sp>
      <p:sp>
        <p:nvSpPr>
          <p:cNvPr id="333" name="What others see.…"/>
          <p:cNvSpPr txBox="1"/>
          <p:nvPr>
            <p:ph type="body" idx="1"/>
          </p:nvPr>
        </p:nvSpPr>
        <p:spPr>
          <a:xfrm>
            <a:off x="406400" y="2743200"/>
            <a:ext cx="10413128" cy="6108700"/>
          </a:xfrm>
          <a:prstGeom prst="rect">
            <a:avLst/>
          </a:prstGeom>
        </p:spPr>
        <p:txBody>
          <a:bodyPr/>
          <a:lstStyle/>
          <a:p>
            <a:pPr marL="588308" indent="-588308"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 Light"/>
              </a:defRPr>
            </a:pPr>
            <a:r>
              <a:t>What others see.</a:t>
            </a:r>
          </a:p>
          <a:p>
            <a:pPr marL="588308" indent="-588308"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 Light"/>
              </a:defRPr>
            </a:pPr>
            <a:r>
              <a:t>Not biology.</a:t>
            </a:r>
          </a:p>
          <a:p>
            <a:pPr marL="588308" indent="-588308"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 Light"/>
              </a:defRPr>
            </a:pPr>
            <a:r>
              <a:t>Created in order to perpetuate power structures.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uess WHat? You might not claim/have an ethnicity.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Guess WHat? You might not claim/have an ethnicity.</a:t>
            </a:r>
          </a:p>
        </p:txBody>
      </p:sp>
      <p:sp>
        <p:nvSpPr>
          <p:cNvPr id="336" name="Ethnicity in sh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03097">
              <a:spcBef>
                <a:spcPts val="1900"/>
              </a:spcBef>
              <a:defRPr sz="4140">
                <a:latin typeface="+mn-lt"/>
                <a:ea typeface="+mn-ea"/>
                <a:cs typeface="+mn-cs"/>
                <a:sym typeface="Gill Sans Light"/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Ethnicity</a:t>
            </a:r>
            <a:r>
              <a:t> in short</a:t>
            </a:r>
          </a:p>
        </p:txBody>
      </p:sp>
      <p:sp>
        <p:nvSpPr>
          <p:cNvPr id="337" name="Nation/people group &quot;of origin&quot; + language + traditions + culture.…"/>
          <p:cNvSpPr txBox="1"/>
          <p:nvPr>
            <p:ph type="body" idx="1"/>
          </p:nvPr>
        </p:nvSpPr>
        <p:spPr>
          <a:xfrm>
            <a:off x="406400" y="2749550"/>
            <a:ext cx="10536794" cy="6498720"/>
          </a:xfrm>
          <a:prstGeom prst="rect">
            <a:avLst/>
          </a:prstGeom>
        </p:spPr>
        <p:txBody>
          <a:bodyPr/>
          <a:lstStyle/>
          <a:p>
            <a:pPr marL="653676" indent="-653676">
              <a:defRPr sz="50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 Light"/>
              </a:defRPr>
            </a:pPr>
            <a:r>
              <a:t>Nation/people group "of origin" + language + traditions + culture.</a:t>
            </a:r>
          </a:p>
          <a:p>
            <a:pPr marL="653676" indent="-653676">
              <a:defRPr sz="50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 Light"/>
              </a:defRPr>
            </a:pPr>
            <a:r>
              <a:t>Ethnicity is something you choose to identify as (or not).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We’ve all got it!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We’ve all got it! </a:t>
            </a:r>
          </a:p>
        </p:txBody>
      </p:sp>
      <p:sp>
        <p:nvSpPr>
          <p:cNvPr id="340" name="Culture in sho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03097">
              <a:spcBef>
                <a:spcPts val="1900"/>
              </a:spcBef>
              <a:defRPr sz="4140">
                <a:latin typeface="+mn-lt"/>
                <a:ea typeface="+mn-ea"/>
                <a:cs typeface="+mn-cs"/>
                <a:sym typeface="Gill Sans Light"/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Culture </a:t>
            </a:r>
            <a:r>
              <a:t>in short</a:t>
            </a:r>
          </a:p>
        </p:txBody>
      </p:sp>
      <p:sp>
        <p:nvSpPr>
          <p:cNvPr id="341" name="'...the set of attitudes, values, beliefs, and behaviors shared by a group of people, but different for each individual, communicated from one generation to the next.'…"/>
          <p:cNvSpPr txBox="1"/>
          <p:nvPr>
            <p:ph type="body" idx="1"/>
          </p:nvPr>
        </p:nvSpPr>
        <p:spPr>
          <a:xfrm>
            <a:off x="406400" y="2749550"/>
            <a:ext cx="10536794" cy="649872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0"/>
              </a:spcBef>
              <a:buClrTx/>
              <a:buSzTx/>
              <a:buFontTx/>
              <a:buNone/>
              <a:defRPr sz="6000">
                <a:solidFill>
                  <a:srgbClr val="2F1A14"/>
                </a:solidFill>
                <a:latin typeface="+mn-lt"/>
                <a:ea typeface="+mn-ea"/>
                <a:cs typeface="+mn-cs"/>
                <a:sym typeface="Gill Sans Light"/>
              </a:defRPr>
            </a:pPr>
            <a:r>
              <a:t>'...the set of attitudes, values, beliefs, and behaviors shared by a group of people, but different for each individual, communicated from one generation to the next.' </a:t>
            </a:r>
          </a:p>
          <a:p>
            <a:pPr marL="0" indent="0">
              <a:spcBef>
                <a:spcPts val="3000"/>
              </a:spcBef>
              <a:buClrTx/>
              <a:buSzTx/>
              <a:buFontTx/>
              <a:buNone/>
              <a:defRPr sz="6000">
                <a:solidFill>
                  <a:srgbClr val="2F1A14"/>
                </a:solidFill>
                <a:latin typeface="+mn-lt"/>
                <a:ea typeface="+mn-ea"/>
                <a:cs typeface="+mn-cs"/>
                <a:sym typeface="Gill Sans Light"/>
              </a:defRPr>
            </a:pPr>
            <a:r>
              <a:t>Matsumoto 1996: 16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InsertedImage.jpg" descr="InsertedImag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02" t="0" r="102" b="0"/>
          <a:stretch>
            <a:fillRect/>
          </a:stretch>
        </p:blipFill>
        <p:spPr>
          <a:xfrm>
            <a:off x="7417124" y="2730500"/>
            <a:ext cx="5283201" cy="6184900"/>
          </a:xfrm>
          <a:prstGeom prst="rect">
            <a:avLst/>
          </a:prstGeom>
        </p:spPr>
      </p:pic>
      <p:sp>
        <p:nvSpPr>
          <p:cNvPr id="344" name="find your 4:00 appointment"/>
          <p:cNvSpPr txBox="1"/>
          <p:nvPr>
            <p:ph type="title"/>
          </p:nvPr>
        </p:nvSpPr>
        <p:spPr>
          <a:xfrm>
            <a:off x="166409" y="-1"/>
            <a:ext cx="12671982" cy="2438401"/>
          </a:xfrm>
          <a:prstGeom prst="rect">
            <a:avLst/>
          </a:prstGeom>
        </p:spPr>
        <p:txBody>
          <a:bodyPr/>
          <a:lstStyle/>
          <a:p>
            <a:pPr/>
            <a:r>
              <a:t>find your 4:00 appointment</a:t>
            </a:r>
          </a:p>
        </p:txBody>
      </p:sp>
      <p:sp>
        <p:nvSpPr>
          <p:cNvPr id="345" name="Share your thoughts on what you heard regarding the definitions of the terms:…"/>
          <p:cNvSpPr txBox="1"/>
          <p:nvPr>
            <p:ph type="body" sz="half" idx="1"/>
          </p:nvPr>
        </p:nvSpPr>
        <p:spPr>
          <a:xfrm>
            <a:off x="355600" y="2191306"/>
            <a:ext cx="6893811" cy="683839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5000"/>
            </a:pPr>
            <a:r>
              <a:t>Share your thoughts on what you heard regarding the definitions of the terms: </a:t>
            </a:r>
          </a:p>
          <a:p>
            <a:pPr marL="568157" indent="-568157">
              <a:defRPr sz="5000"/>
            </a:pPr>
            <a:r>
              <a:t>Race</a:t>
            </a:r>
          </a:p>
          <a:p>
            <a:pPr marL="568157" indent="-568157">
              <a:defRPr sz="5000"/>
            </a:pPr>
            <a:r>
              <a:t>Ethnicity</a:t>
            </a:r>
          </a:p>
          <a:p>
            <a:pPr marL="568157" indent="-568157">
              <a:defRPr sz="5000"/>
            </a:pPr>
            <a:r>
              <a:t>Culture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he plan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plan:</a:t>
            </a:r>
          </a:p>
        </p:txBody>
      </p:sp>
      <p:sp>
        <p:nvSpPr>
          <p:cNvPr id="286" name="Introductory activities…"/>
          <p:cNvSpPr txBox="1"/>
          <p:nvPr>
            <p:ph type="body" idx="1"/>
          </p:nvPr>
        </p:nvSpPr>
        <p:spPr>
          <a:xfrm>
            <a:off x="541612" y="2454376"/>
            <a:ext cx="12213424" cy="6851448"/>
          </a:xfrm>
          <a:prstGeom prst="rect">
            <a:avLst/>
          </a:prstGeom>
        </p:spPr>
        <p:txBody>
          <a:bodyPr/>
          <a:lstStyle/>
          <a:p>
            <a:pPr/>
            <a:r>
              <a:t>Introductory activities</a:t>
            </a:r>
          </a:p>
          <a:p>
            <a:pPr/>
            <a:r>
              <a:t>Establish common language </a:t>
            </a:r>
          </a:p>
          <a:p>
            <a:pPr/>
            <a:r>
              <a:t>Lots of moving, partner-talk, reflecting, large group discussion.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6231335" y="3419529"/>
            <a:ext cx="6561795" cy="4921347"/>
          </a:xfrm>
          <a:prstGeom prst="rect">
            <a:avLst/>
          </a:prstGeom>
        </p:spPr>
      </p:pic>
      <p:sp>
        <p:nvSpPr>
          <p:cNvPr id="348" name="Break it up"/>
          <p:cNvSpPr txBox="1"/>
          <p:nvPr>
            <p:ph type="title"/>
          </p:nvPr>
        </p:nvSpPr>
        <p:spPr>
          <a:xfrm>
            <a:off x="355600" y="501754"/>
            <a:ext cx="12293600" cy="2438401"/>
          </a:xfrm>
          <a:prstGeom prst="rect">
            <a:avLst/>
          </a:prstGeom>
        </p:spPr>
        <p:txBody>
          <a:bodyPr/>
          <a:lstStyle/>
          <a:p>
            <a:pPr/>
            <a:r>
              <a:t>Break it up</a:t>
            </a:r>
          </a:p>
        </p:txBody>
      </p:sp>
      <p:sp>
        <p:nvSpPr>
          <p:cNvPr id="349" name="Erin will call out a category.…"/>
          <p:cNvSpPr txBox="1"/>
          <p:nvPr>
            <p:ph type="body" sz="half" idx="1"/>
          </p:nvPr>
        </p:nvSpPr>
        <p:spPr>
          <a:xfrm>
            <a:off x="223166" y="2588607"/>
            <a:ext cx="5780437" cy="6582986"/>
          </a:xfrm>
          <a:prstGeom prst="rect">
            <a:avLst/>
          </a:prstGeom>
        </p:spPr>
        <p:txBody>
          <a:bodyPr/>
          <a:lstStyle/>
          <a:p>
            <a:pPr marL="568157" indent="-568157">
              <a:defRPr sz="5000"/>
            </a:pPr>
            <a:r>
              <a:t>Erin will call out a category.</a:t>
            </a:r>
          </a:p>
          <a:p>
            <a:pPr marL="568157" indent="-568157">
              <a:defRPr sz="5000"/>
            </a:pPr>
            <a:r>
              <a:t>Get yourself into groups based on how you identify with the category.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Culturally-Responsive practice"/>
          <p:cNvSpPr txBox="1"/>
          <p:nvPr>
            <p:ph type="title"/>
          </p:nvPr>
        </p:nvSpPr>
        <p:spPr>
          <a:xfrm>
            <a:off x="355600" y="499443"/>
            <a:ext cx="11951144" cy="1656051"/>
          </a:xfrm>
          <a:prstGeom prst="rect">
            <a:avLst/>
          </a:prstGeom>
        </p:spPr>
        <p:txBody>
          <a:bodyPr/>
          <a:lstStyle>
            <a:lvl1pPr defTabSz="473201">
              <a:defRPr sz="5832"/>
            </a:lvl1pPr>
          </a:lstStyle>
          <a:p>
            <a:pPr/>
            <a:r>
              <a:t>Culturally-Responsive practice</a:t>
            </a:r>
          </a:p>
        </p:txBody>
      </p:sp>
      <p:sp>
        <p:nvSpPr>
          <p:cNvPr id="352" name="&quot;Cultural responsiveness is the ability to learn from and relate respectfully with people of your own culture as well as those from other cultures.&quot;…"/>
          <p:cNvSpPr txBox="1"/>
          <p:nvPr>
            <p:ph type="body" idx="1"/>
          </p:nvPr>
        </p:nvSpPr>
        <p:spPr>
          <a:xfrm>
            <a:off x="355600" y="2427531"/>
            <a:ext cx="12093834" cy="6905138"/>
          </a:xfrm>
          <a:prstGeom prst="rect">
            <a:avLst/>
          </a:prstGeom>
        </p:spPr>
        <p:txBody>
          <a:bodyPr/>
          <a:lstStyle/>
          <a:p>
            <a:pPr marL="0" indent="0" algn="ctr" defTabSz="514095">
              <a:lnSpc>
                <a:spcPct val="100000"/>
              </a:lnSpc>
              <a:spcBef>
                <a:spcPts val="3600"/>
              </a:spcBef>
              <a:buSzTx/>
              <a:buNone/>
              <a:defRPr sz="4840">
                <a:solidFill>
                  <a:srgbClr val="2F1A1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"Cultural responsiveness is the ability to learn from and relate respectfully with people of your own culture as well as those from other cultures."</a:t>
            </a:r>
          </a:p>
          <a:p>
            <a:pPr marL="0" indent="0" algn="ctr" defTabSz="514095">
              <a:lnSpc>
                <a:spcPct val="100000"/>
              </a:lnSpc>
              <a:spcBef>
                <a:spcPts val="3600"/>
              </a:spcBef>
              <a:buSzTx/>
              <a:buNone/>
              <a:defRPr sz="4840">
                <a:solidFill>
                  <a:srgbClr val="2F1A1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National Center for Culturally Responsive Educational System</a:t>
            </a:r>
          </a:p>
          <a:p>
            <a:pPr marL="0" indent="0" algn="ctr" defTabSz="514095">
              <a:lnSpc>
                <a:spcPct val="100000"/>
              </a:lnSpc>
              <a:spcBef>
                <a:spcPts val="3600"/>
              </a:spcBef>
              <a:buSzTx/>
              <a:buNone/>
              <a:defRPr sz="4840">
                <a:solidFill>
                  <a:srgbClr val="2F1A1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u="sng">
                <a:hlinkClick r:id="rId2" invalidUrl="" action="" tgtFrame="" tooltip="" history="1" highlightClick="0" endSnd="0"/>
              </a:rPr>
              <a:t>http://www.niusileadscape.org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InsertedImage.jpg" descr="InsertedImag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02" t="0" r="102" b="0"/>
          <a:stretch>
            <a:fillRect/>
          </a:stretch>
        </p:blipFill>
        <p:spPr>
          <a:xfrm>
            <a:off x="7297080" y="2730500"/>
            <a:ext cx="5283201" cy="6184900"/>
          </a:xfrm>
          <a:prstGeom prst="rect">
            <a:avLst/>
          </a:prstGeom>
        </p:spPr>
      </p:pic>
      <p:sp>
        <p:nvSpPr>
          <p:cNvPr id="355" name="Find your 6:00 appointment"/>
          <p:cNvSpPr txBox="1"/>
          <p:nvPr>
            <p:ph type="title"/>
          </p:nvPr>
        </p:nvSpPr>
        <p:spPr>
          <a:xfrm>
            <a:off x="266896" y="254000"/>
            <a:ext cx="12471008" cy="2438400"/>
          </a:xfrm>
          <a:prstGeom prst="rect">
            <a:avLst/>
          </a:prstGeom>
        </p:spPr>
        <p:txBody>
          <a:bodyPr/>
          <a:lstStyle/>
          <a:p>
            <a:pPr/>
            <a:r>
              <a:t>Find your 6:00 appointment</a:t>
            </a:r>
          </a:p>
        </p:txBody>
      </p:sp>
      <p:sp>
        <p:nvSpPr>
          <p:cNvPr id="356" name="What are the roles equity and culturally-responsive practice play in your work as an educator?…"/>
          <p:cNvSpPr txBox="1"/>
          <p:nvPr>
            <p:ph type="body" sz="half" idx="1"/>
          </p:nvPr>
        </p:nvSpPr>
        <p:spPr>
          <a:xfrm>
            <a:off x="355600" y="2730500"/>
            <a:ext cx="6799587" cy="6299200"/>
          </a:xfrm>
          <a:prstGeom prst="rect">
            <a:avLst/>
          </a:prstGeom>
        </p:spPr>
        <p:txBody>
          <a:bodyPr/>
          <a:lstStyle/>
          <a:p>
            <a:pPr marL="560318" indent="-560318" defTabSz="578358">
              <a:spcBef>
                <a:spcPts val="3700"/>
              </a:spcBef>
              <a:buClr>
                <a:srgbClr val="535353"/>
              </a:buClr>
              <a:defRPr sz="4950"/>
            </a:pPr>
            <a:r>
              <a:t>What are the roles equity and culturally-responsive practice play in your work as an educator? </a:t>
            </a:r>
          </a:p>
          <a:p>
            <a:pPr marL="560318" indent="-560318" defTabSz="578358">
              <a:spcBef>
                <a:spcPts val="3700"/>
              </a:spcBef>
              <a:buClr>
                <a:srgbClr val="535353"/>
              </a:buClr>
              <a:defRPr sz="4950"/>
            </a:pPr>
            <a:r>
              <a:t>How can you move the needle in the role in which you serve?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InsertedImage.jpg" descr="InsertedImag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6502400" y="2404750"/>
            <a:ext cx="5943580" cy="5289786"/>
          </a:xfrm>
          <a:prstGeom prst="rect">
            <a:avLst/>
          </a:prstGeom>
        </p:spPr>
      </p:pic>
      <p:sp>
        <p:nvSpPr>
          <p:cNvPr id="359" name="Learning through moving"/>
          <p:cNvSpPr txBox="1"/>
          <p:nvPr>
            <p:ph type="title"/>
          </p:nvPr>
        </p:nvSpPr>
        <p:spPr>
          <a:xfrm>
            <a:off x="355600" y="2404632"/>
            <a:ext cx="5892800" cy="3886201"/>
          </a:xfrm>
          <a:prstGeom prst="rect">
            <a:avLst/>
          </a:prstGeom>
        </p:spPr>
        <p:txBody>
          <a:bodyPr/>
          <a:lstStyle/>
          <a:p>
            <a:pPr/>
            <a:r>
              <a:t>Learning through moving</a:t>
            </a:r>
          </a:p>
        </p:txBody>
      </p:sp>
      <p:sp>
        <p:nvSpPr>
          <p:cNvPr id="360" name="Four Corners - culture in action"/>
          <p:cNvSpPr txBox="1"/>
          <p:nvPr>
            <p:ph type="body" sz="quarter" idx="1"/>
          </p:nvPr>
        </p:nvSpPr>
        <p:spPr>
          <a:xfrm>
            <a:off x="149876" y="6175270"/>
            <a:ext cx="6098525" cy="3886201"/>
          </a:xfrm>
          <a:prstGeom prst="rect">
            <a:avLst/>
          </a:prstGeom>
        </p:spPr>
        <p:txBody>
          <a:bodyPr/>
          <a:lstStyle/>
          <a:p>
            <a:pPr/>
            <a:r>
              <a:t>Four Corners - culture in action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Four corn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Four corners</a:t>
            </a:r>
          </a:p>
        </p:txBody>
      </p:sp>
      <p:sp>
        <p:nvSpPr>
          <p:cNvPr id="363" name="Corner 1: I completely agree.…"/>
          <p:cNvSpPr txBox="1"/>
          <p:nvPr>
            <p:ph type="body" idx="1"/>
          </p:nvPr>
        </p:nvSpPr>
        <p:spPr>
          <a:xfrm>
            <a:off x="1097589" y="2503471"/>
            <a:ext cx="10809622" cy="6299201"/>
          </a:xfrm>
          <a:prstGeom prst="rect">
            <a:avLst/>
          </a:prstGeom>
        </p:spPr>
        <p:txBody>
          <a:bodyPr/>
          <a:lstStyle/>
          <a:p>
            <a:pPr marL="531467" indent="-531467" defTabSz="457200">
              <a:lnSpc>
                <a:spcPct val="100000"/>
              </a:lnSpc>
              <a:spcBef>
                <a:spcPts val="2800"/>
              </a:spcBef>
              <a:buClr>
                <a:srgbClr val="876552"/>
              </a:buClr>
              <a:buSzPct val="50000"/>
              <a:buFont typeface="Georgia"/>
              <a:buBlip>
                <a:blip r:embed="rId2"/>
              </a:buBlip>
              <a:defRPr sz="5500">
                <a:solidFill>
                  <a:srgbClr val="4F4A37"/>
                </a:solidFill>
                <a:latin typeface="Didot"/>
                <a:ea typeface="Didot"/>
                <a:cs typeface="Didot"/>
                <a:sym typeface="Didot"/>
              </a:defRPr>
            </a:pPr>
            <a:r>
              <a:t>Corner 1: I completely agree.</a:t>
            </a:r>
          </a:p>
          <a:p>
            <a:pPr marL="531467" indent="-531467" defTabSz="457200">
              <a:lnSpc>
                <a:spcPct val="100000"/>
              </a:lnSpc>
              <a:spcBef>
                <a:spcPts val="2800"/>
              </a:spcBef>
              <a:buClr>
                <a:srgbClr val="876552"/>
              </a:buClr>
              <a:buSzPct val="50000"/>
              <a:buFont typeface="Georgia"/>
              <a:buBlip>
                <a:blip r:embed="rId2"/>
              </a:buBlip>
              <a:defRPr sz="5500">
                <a:solidFill>
                  <a:srgbClr val="4F4A37"/>
                </a:solidFill>
                <a:latin typeface="Didot"/>
                <a:ea typeface="Didot"/>
                <a:cs typeface="Didot"/>
                <a:sym typeface="Didot"/>
              </a:defRPr>
            </a:pPr>
            <a:r>
              <a:t>Corner 2: I am unsure.</a:t>
            </a:r>
          </a:p>
          <a:p>
            <a:pPr marL="531467" indent="-531467" defTabSz="457200">
              <a:lnSpc>
                <a:spcPct val="100000"/>
              </a:lnSpc>
              <a:spcBef>
                <a:spcPts val="2800"/>
              </a:spcBef>
              <a:buClr>
                <a:srgbClr val="876552"/>
              </a:buClr>
              <a:buSzPct val="50000"/>
              <a:buFont typeface="Georgia"/>
              <a:buBlip>
                <a:blip r:embed="rId2"/>
              </a:buBlip>
              <a:defRPr sz="5500">
                <a:solidFill>
                  <a:srgbClr val="4F4A37"/>
                </a:solidFill>
                <a:latin typeface="Didot"/>
                <a:ea typeface="Didot"/>
                <a:cs typeface="Didot"/>
                <a:sym typeface="Didot"/>
              </a:defRPr>
            </a:pPr>
            <a:r>
              <a:t>Corner 3: Sometimes.</a:t>
            </a:r>
          </a:p>
          <a:p>
            <a:pPr marL="531467" indent="-531467" defTabSz="457200">
              <a:lnSpc>
                <a:spcPct val="100000"/>
              </a:lnSpc>
              <a:spcBef>
                <a:spcPts val="2800"/>
              </a:spcBef>
              <a:buClr>
                <a:srgbClr val="876552"/>
              </a:buClr>
              <a:buSzPct val="50000"/>
              <a:buFont typeface="Georgia"/>
              <a:buBlip>
                <a:blip r:embed="rId2"/>
              </a:buBlip>
              <a:defRPr sz="5500">
                <a:solidFill>
                  <a:srgbClr val="4F4A37"/>
                </a:solidFill>
                <a:latin typeface="Didot"/>
                <a:ea typeface="Didot"/>
                <a:cs typeface="Didot"/>
                <a:sym typeface="Didot"/>
              </a:defRPr>
            </a:pPr>
            <a:r>
              <a:t>Corner 4: I completely disagree.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Being on time is important in my family"/>
          <p:cNvSpPr txBox="1"/>
          <p:nvPr>
            <p:ph type="title"/>
          </p:nvPr>
        </p:nvSpPr>
        <p:spPr>
          <a:xfrm>
            <a:off x="1925883" y="254000"/>
            <a:ext cx="9715664" cy="2438400"/>
          </a:xfrm>
          <a:prstGeom prst="rect">
            <a:avLst/>
          </a:prstGeom>
        </p:spPr>
        <p:txBody>
          <a:bodyPr/>
          <a:lstStyle>
            <a:lvl1pPr defTabSz="531622">
              <a:defRPr sz="6552"/>
            </a:lvl1pPr>
          </a:lstStyle>
          <a:p>
            <a:pPr/>
            <a:r>
              <a:t>Being on time is important in my family </a:t>
            </a:r>
          </a:p>
        </p:txBody>
      </p:sp>
      <p:sp>
        <p:nvSpPr>
          <p:cNvPr id="366" name="Corner 1: I completely agree.…"/>
          <p:cNvSpPr txBox="1"/>
          <p:nvPr>
            <p:ph type="body" sz="half" idx="1"/>
          </p:nvPr>
        </p:nvSpPr>
        <p:spPr>
          <a:xfrm>
            <a:off x="1131282" y="2692400"/>
            <a:ext cx="7519590" cy="6299200"/>
          </a:xfrm>
          <a:prstGeom prst="rect">
            <a:avLst/>
          </a:prstGeom>
        </p:spPr>
        <p:txBody>
          <a:bodyPr/>
          <a:lstStyle/>
          <a:p>
            <a:pPr marL="367195" indent="-367195" defTabSz="457200">
              <a:lnSpc>
                <a:spcPct val="100000"/>
              </a:lnSpc>
              <a:spcBef>
                <a:spcPts val="2800"/>
              </a:spcBef>
              <a:buClr>
                <a:srgbClr val="876552"/>
              </a:buClr>
              <a:buSzPct val="50000"/>
              <a:buFont typeface="Georgia"/>
              <a:buBlip>
                <a:blip r:embed="rId2"/>
              </a:buBlip>
              <a:defRPr sz="3800">
                <a:solidFill>
                  <a:srgbClr val="4F4A37"/>
                </a:solidFill>
                <a:latin typeface="Didot"/>
                <a:ea typeface="Didot"/>
                <a:cs typeface="Didot"/>
                <a:sym typeface="Didot"/>
              </a:defRPr>
            </a:pPr>
            <a:r>
              <a:t>Corner 1: I completely agree.</a:t>
            </a:r>
          </a:p>
          <a:p>
            <a:pPr marL="367195" indent="-367195" defTabSz="457200">
              <a:lnSpc>
                <a:spcPct val="100000"/>
              </a:lnSpc>
              <a:spcBef>
                <a:spcPts val="2800"/>
              </a:spcBef>
              <a:buClr>
                <a:srgbClr val="876552"/>
              </a:buClr>
              <a:buSzPct val="50000"/>
              <a:buFont typeface="Georgia"/>
              <a:buBlip>
                <a:blip r:embed="rId2"/>
              </a:buBlip>
              <a:defRPr sz="3800">
                <a:solidFill>
                  <a:srgbClr val="4F4A37"/>
                </a:solidFill>
                <a:latin typeface="Didot"/>
                <a:ea typeface="Didot"/>
                <a:cs typeface="Didot"/>
                <a:sym typeface="Didot"/>
              </a:defRPr>
            </a:pPr>
            <a:r>
              <a:t>Corner 2: I am unsure.</a:t>
            </a:r>
          </a:p>
          <a:p>
            <a:pPr marL="367195" indent="-367195" defTabSz="457200">
              <a:lnSpc>
                <a:spcPct val="100000"/>
              </a:lnSpc>
              <a:spcBef>
                <a:spcPts val="2800"/>
              </a:spcBef>
              <a:buClr>
                <a:srgbClr val="876552"/>
              </a:buClr>
              <a:buSzPct val="50000"/>
              <a:buFont typeface="Georgia"/>
              <a:buBlip>
                <a:blip r:embed="rId2"/>
              </a:buBlip>
              <a:defRPr sz="3800">
                <a:solidFill>
                  <a:srgbClr val="4F4A37"/>
                </a:solidFill>
                <a:latin typeface="Didot"/>
                <a:ea typeface="Didot"/>
                <a:cs typeface="Didot"/>
                <a:sym typeface="Didot"/>
              </a:defRPr>
            </a:pPr>
            <a:r>
              <a:t>Corner 3: Sometimes.</a:t>
            </a:r>
          </a:p>
          <a:p>
            <a:pPr marL="367195" indent="-367195" defTabSz="457200">
              <a:lnSpc>
                <a:spcPct val="100000"/>
              </a:lnSpc>
              <a:spcBef>
                <a:spcPts val="2800"/>
              </a:spcBef>
              <a:buClr>
                <a:srgbClr val="876552"/>
              </a:buClr>
              <a:buSzPct val="50000"/>
              <a:buFont typeface="Georgia"/>
              <a:buBlip>
                <a:blip r:embed="rId2"/>
              </a:buBlip>
              <a:defRPr sz="3800">
                <a:solidFill>
                  <a:srgbClr val="4F4A37"/>
                </a:solidFill>
                <a:latin typeface="Didot"/>
                <a:ea typeface="Didot"/>
                <a:cs typeface="Didot"/>
                <a:sym typeface="Didot"/>
              </a:defRPr>
            </a:pPr>
            <a:r>
              <a:t>Corner 4: I completely disagree. </a:t>
            </a:r>
          </a:p>
        </p:txBody>
      </p:sp>
      <p:pic>
        <p:nvPicPr>
          <p:cNvPr id="367" name="InsertedImage.jpg" descr="InsertedImag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29253" y="2931892"/>
            <a:ext cx="3145963" cy="589641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Having individual bedrooms for each child is important"/>
          <p:cNvSpPr txBox="1"/>
          <p:nvPr>
            <p:ph type="title"/>
          </p:nvPr>
        </p:nvSpPr>
        <p:spPr>
          <a:xfrm>
            <a:off x="1869126" y="292100"/>
            <a:ext cx="9591998" cy="2438400"/>
          </a:xfrm>
          <a:prstGeom prst="rect">
            <a:avLst/>
          </a:prstGeom>
        </p:spPr>
        <p:txBody>
          <a:bodyPr/>
          <a:lstStyle>
            <a:lvl1pPr defTabSz="438150">
              <a:defRPr sz="5400"/>
            </a:lvl1pPr>
          </a:lstStyle>
          <a:p>
            <a:pPr/>
            <a:r>
              <a:t>Having individual bedrooms for each child is important </a:t>
            </a:r>
          </a:p>
        </p:txBody>
      </p:sp>
      <p:sp>
        <p:nvSpPr>
          <p:cNvPr id="370" name="Corner 1: I completely agree.…"/>
          <p:cNvSpPr txBox="1"/>
          <p:nvPr>
            <p:ph type="body" sz="half" idx="1"/>
          </p:nvPr>
        </p:nvSpPr>
        <p:spPr>
          <a:xfrm>
            <a:off x="737489" y="2730500"/>
            <a:ext cx="7527205" cy="6299200"/>
          </a:xfrm>
          <a:prstGeom prst="rect">
            <a:avLst/>
          </a:prstGeom>
        </p:spPr>
        <p:txBody>
          <a:bodyPr/>
          <a:lstStyle/>
          <a:p>
            <a:pPr marL="367195" indent="-367195" defTabSz="457200">
              <a:lnSpc>
                <a:spcPct val="100000"/>
              </a:lnSpc>
              <a:spcBef>
                <a:spcPts val="2800"/>
              </a:spcBef>
              <a:buClr>
                <a:srgbClr val="876552"/>
              </a:buClr>
              <a:buSzPct val="50000"/>
              <a:buFont typeface="Georgia"/>
              <a:buBlip>
                <a:blip r:embed="rId2"/>
              </a:buBlip>
              <a:defRPr sz="3800">
                <a:solidFill>
                  <a:srgbClr val="4F4A37"/>
                </a:solidFill>
                <a:latin typeface="Didot"/>
                <a:ea typeface="Didot"/>
                <a:cs typeface="Didot"/>
                <a:sym typeface="Didot"/>
              </a:defRPr>
            </a:pPr>
            <a:r>
              <a:t>Corner 1: I completely agree.</a:t>
            </a:r>
          </a:p>
          <a:p>
            <a:pPr marL="367195" indent="-367195" defTabSz="457200">
              <a:lnSpc>
                <a:spcPct val="100000"/>
              </a:lnSpc>
              <a:spcBef>
                <a:spcPts val="2800"/>
              </a:spcBef>
              <a:buClr>
                <a:srgbClr val="876552"/>
              </a:buClr>
              <a:buSzPct val="50000"/>
              <a:buFont typeface="Georgia"/>
              <a:buBlip>
                <a:blip r:embed="rId2"/>
              </a:buBlip>
              <a:defRPr sz="3800">
                <a:solidFill>
                  <a:srgbClr val="4F4A37"/>
                </a:solidFill>
                <a:latin typeface="Didot"/>
                <a:ea typeface="Didot"/>
                <a:cs typeface="Didot"/>
                <a:sym typeface="Didot"/>
              </a:defRPr>
            </a:pPr>
            <a:r>
              <a:t>Corner 2: I am unsure.</a:t>
            </a:r>
          </a:p>
          <a:p>
            <a:pPr marL="367195" indent="-367195" defTabSz="457200">
              <a:lnSpc>
                <a:spcPct val="100000"/>
              </a:lnSpc>
              <a:spcBef>
                <a:spcPts val="2800"/>
              </a:spcBef>
              <a:buClr>
                <a:srgbClr val="876552"/>
              </a:buClr>
              <a:buSzPct val="50000"/>
              <a:buFont typeface="Georgia"/>
              <a:buBlip>
                <a:blip r:embed="rId2"/>
              </a:buBlip>
              <a:defRPr sz="3800">
                <a:solidFill>
                  <a:srgbClr val="4F4A37"/>
                </a:solidFill>
                <a:latin typeface="Didot"/>
                <a:ea typeface="Didot"/>
                <a:cs typeface="Didot"/>
                <a:sym typeface="Didot"/>
              </a:defRPr>
            </a:pPr>
            <a:r>
              <a:t>Corner 3: Sometimes.</a:t>
            </a:r>
          </a:p>
          <a:p>
            <a:pPr marL="367195" indent="-367195" defTabSz="457200">
              <a:lnSpc>
                <a:spcPct val="100000"/>
              </a:lnSpc>
              <a:spcBef>
                <a:spcPts val="2800"/>
              </a:spcBef>
              <a:buClr>
                <a:srgbClr val="876552"/>
              </a:buClr>
              <a:buSzPct val="50000"/>
              <a:buFont typeface="Georgia"/>
              <a:buBlip>
                <a:blip r:embed="rId2"/>
              </a:buBlip>
              <a:defRPr sz="3800">
                <a:solidFill>
                  <a:srgbClr val="4F4A37"/>
                </a:solidFill>
                <a:latin typeface="Didot"/>
                <a:ea typeface="Didot"/>
                <a:cs typeface="Didot"/>
                <a:sym typeface="Didot"/>
              </a:defRPr>
            </a:pPr>
            <a:r>
              <a:t>Corner 4: I completely disagree. </a:t>
            </a:r>
          </a:p>
        </p:txBody>
      </p:sp>
      <p:pic>
        <p:nvPicPr>
          <p:cNvPr id="371" name="InsertedImage.jpg" descr="InsertedImag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50900" y="2730500"/>
            <a:ext cx="3073722" cy="635541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There is a lot of noise in my house"/>
          <p:cNvSpPr txBox="1"/>
          <p:nvPr>
            <p:ph type="title"/>
          </p:nvPr>
        </p:nvSpPr>
        <p:spPr>
          <a:xfrm>
            <a:off x="1918992" y="292100"/>
            <a:ext cx="9658587" cy="2438400"/>
          </a:xfrm>
          <a:prstGeom prst="rect">
            <a:avLst/>
          </a:prstGeom>
        </p:spPr>
        <p:txBody>
          <a:bodyPr/>
          <a:lstStyle/>
          <a:p>
            <a:pPr/>
            <a:r>
              <a:t>There is a lot of noise in my house</a:t>
            </a:r>
          </a:p>
        </p:txBody>
      </p:sp>
      <p:sp>
        <p:nvSpPr>
          <p:cNvPr id="374" name="Corner 1: I completely agree.…"/>
          <p:cNvSpPr txBox="1"/>
          <p:nvPr>
            <p:ph type="body" sz="half" idx="1"/>
          </p:nvPr>
        </p:nvSpPr>
        <p:spPr>
          <a:xfrm>
            <a:off x="355600" y="2730500"/>
            <a:ext cx="7717556" cy="6299200"/>
          </a:xfrm>
          <a:prstGeom prst="rect">
            <a:avLst/>
          </a:prstGeom>
        </p:spPr>
        <p:txBody>
          <a:bodyPr/>
          <a:lstStyle/>
          <a:p>
            <a:pPr marL="367195" indent="-367195" defTabSz="457200">
              <a:lnSpc>
                <a:spcPct val="100000"/>
              </a:lnSpc>
              <a:spcBef>
                <a:spcPts val="2800"/>
              </a:spcBef>
              <a:buClr>
                <a:srgbClr val="876552"/>
              </a:buClr>
              <a:buSzPct val="50000"/>
              <a:buFont typeface="Georgia"/>
              <a:buBlip>
                <a:blip r:embed="rId2"/>
              </a:buBlip>
              <a:defRPr sz="3800">
                <a:solidFill>
                  <a:srgbClr val="4F4A37"/>
                </a:solidFill>
                <a:latin typeface="Didot"/>
                <a:ea typeface="Didot"/>
                <a:cs typeface="Didot"/>
                <a:sym typeface="Didot"/>
              </a:defRPr>
            </a:pPr>
            <a:r>
              <a:t>Corner 1: I completely agree.</a:t>
            </a:r>
          </a:p>
          <a:p>
            <a:pPr marL="367195" indent="-367195" defTabSz="457200">
              <a:lnSpc>
                <a:spcPct val="100000"/>
              </a:lnSpc>
              <a:spcBef>
                <a:spcPts val="2800"/>
              </a:spcBef>
              <a:buClr>
                <a:srgbClr val="876552"/>
              </a:buClr>
              <a:buSzPct val="50000"/>
              <a:buFont typeface="Georgia"/>
              <a:buBlip>
                <a:blip r:embed="rId2"/>
              </a:buBlip>
              <a:defRPr sz="3800">
                <a:solidFill>
                  <a:srgbClr val="4F4A37"/>
                </a:solidFill>
                <a:latin typeface="Didot"/>
                <a:ea typeface="Didot"/>
                <a:cs typeface="Didot"/>
                <a:sym typeface="Didot"/>
              </a:defRPr>
            </a:pPr>
            <a:r>
              <a:t>Corner 2: I am unsure.</a:t>
            </a:r>
          </a:p>
          <a:p>
            <a:pPr marL="367195" indent="-367195" defTabSz="457200">
              <a:lnSpc>
                <a:spcPct val="100000"/>
              </a:lnSpc>
              <a:spcBef>
                <a:spcPts val="2800"/>
              </a:spcBef>
              <a:buClr>
                <a:srgbClr val="876552"/>
              </a:buClr>
              <a:buSzPct val="50000"/>
              <a:buFont typeface="Georgia"/>
              <a:buBlip>
                <a:blip r:embed="rId2"/>
              </a:buBlip>
              <a:defRPr sz="3800">
                <a:solidFill>
                  <a:srgbClr val="4F4A37"/>
                </a:solidFill>
                <a:latin typeface="Didot"/>
                <a:ea typeface="Didot"/>
                <a:cs typeface="Didot"/>
                <a:sym typeface="Didot"/>
              </a:defRPr>
            </a:pPr>
            <a:r>
              <a:t>Corner 3: Sometimes.</a:t>
            </a:r>
          </a:p>
          <a:p>
            <a:pPr marL="367195" indent="-367195" defTabSz="457200">
              <a:lnSpc>
                <a:spcPct val="100000"/>
              </a:lnSpc>
              <a:spcBef>
                <a:spcPts val="2800"/>
              </a:spcBef>
              <a:buClr>
                <a:srgbClr val="876552"/>
              </a:buClr>
              <a:buSzPct val="50000"/>
              <a:buFont typeface="Georgia"/>
              <a:buBlip>
                <a:blip r:embed="rId2"/>
              </a:buBlip>
              <a:defRPr sz="3800">
                <a:solidFill>
                  <a:srgbClr val="4F4A37"/>
                </a:solidFill>
                <a:latin typeface="Didot"/>
                <a:ea typeface="Didot"/>
                <a:cs typeface="Didot"/>
                <a:sym typeface="Didot"/>
              </a:defRPr>
            </a:pPr>
            <a:r>
              <a:t>Corner 4: I completely disagree. </a:t>
            </a:r>
          </a:p>
        </p:txBody>
      </p:sp>
      <p:pic>
        <p:nvPicPr>
          <p:cNvPr id="375" name="InsertedImage.jpg" descr="InsertedImag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9521" y="3322329"/>
            <a:ext cx="3878058" cy="511554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InsertedImage.jpg" descr="InsertedImag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02" t="0" r="102" b="0"/>
          <a:stretch>
            <a:fillRect/>
          </a:stretch>
        </p:blipFill>
        <p:spPr>
          <a:xfrm>
            <a:off x="8488902" y="3606204"/>
            <a:ext cx="3884837" cy="4547873"/>
          </a:xfrm>
          <a:prstGeom prst="rect">
            <a:avLst/>
          </a:prstGeom>
        </p:spPr>
      </p:pic>
      <p:sp>
        <p:nvSpPr>
          <p:cNvPr id="378" name="find your 10:00 appointment"/>
          <p:cNvSpPr txBox="1"/>
          <p:nvPr>
            <p:ph type="title"/>
          </p:nvPr>
        </p:nvSpPr>
        <p:spPr>
          <a:xfrm>
            <a:off x="355600" y="576368"/>
            <a:ext cx="12293600" cy="2438401"/>
          </a:xfrm>
          <a:prstGeom prst="rect">
            <a:avLst/>
          </a:prstGeom>
        </p:spPr>
        <p:txBody>
          <a:bodyPr/>
          <a:lstStyle/>
          <a:p>
            <a:pPr/>
            <a:r>
              <a:t>find your 10:00 appointment</a:t>
            </a:r>
          </a:p>
        </p:txBody>
      </p:sp>
      <p:sp>
        <p:nvSpPr>
          <p:cNvPr id="379" name="What is your most important learning about yourself and others after engaging in the 4 Corners activity?"/>
          <p:cNvSpPr txBox="1"/>
          <p:nvPr>
            <p:ph type="body" sz="half" idx="1"/>
          </p:nvPr>
        </p:nvSpPr>
        <p:spPr>
          <a:xfrm>
            <a:off x="564879" y="3315682"/>
            <a:ext cx="7290889" cy="6903885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5000"/>
            </a:lvl1pPr>
          </a:lstStyle>
          <a:p>
            <a:pPr/>
            <a:r>
              <a:t>What is your most important learning about yourself and others after engaging in the 4 Corners activity?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7043BC74-EA81-4D7A-BAA9-84F4199CEC30-L0-001.jpeg" descr="7043BC74-EA81-4D7A-BAA9-84F4199CEC30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279458" y="1839983"/>
            <a:ext cx="7918774" cy="5949338"/>
          </a:xfrm>
          <a:prstGeom prst="rect">
            <a:avLst/>
          </a:prstGeom>
        </p:spPr>
      </p:pic>
      <p:sp>
        <p:nvSpPr>
          <p:cNvPr id="382" name="The role of your story"/>
          <p:cNvSpPr txBox="1"/>
          <p:nvPr>
            <p:ph type="title"/>
          </p:nvPr>
        </p:nvSpPr>
        <p:spPr>
          <a:xfrm>
            <a:off x="638986" y="-1438818"/>
            <a:ext cx="11726828" cy="2863132"/>
          </a:xfrm>
          <a:prstGeom prst="rect">
            <a:avLst/>
          </a:prstGeom>
        </p:spPr>
        <p:txBody>
          <a:bodyPr/>
          <a:lstStyle/>
          <a:p>
            <a:pPr/>
            <a:r>
              <a:t>The role of your story</a:t>
            </a:r>
          </a:p>
        </p:txBody>
      </p:sp>
      <p:sp>
        <p:nvSpPr>
          <p:cNvPr id="383" name="What do you bring to the table? How did you develop your own sense of culture?"/>
          <p:cNvSpPr txBox="1"/>
          <p:nvPr>
            <p:ph type="body" sz="quarter" idx="1"/>
          </p:nvPr>
        </p:nvSpPr>
        <p:spPr>
          <a:xfrm>
            <a:off x="1566020" y="8204979"/>
            <a:ext cx="9345725" cy="2290997"/>
          </a:xfrm>
          <a:prstGeom prst="rect">
            <a:avLst/>
          </a:prstGeom>
        </p:spPr>
        <p:txBody>
          <a:bodyPr/>
          <a:lstStyle/>
          <a:p>
            <a:pPr/>
            <a:r>
              <a:t>What do you bring to the table? How did you develop your own sense of culture?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6823" t="0" r="16823" b="0"/>
          <a:stretch>
            <a:fillRect/>
          </a:stretch>
        </p:blipFill>
        <p:spPr>
          <a:xfrm>
            <a:off x="8092685" y="2267515"/>
            <a:ext cx="4506412" cy="6524684"/>
          </a:xfrm>
          <a:prstGeom prst="rect">
            <a:avLst/>
          </a:prstGeom>
        </p:spPr>
      </p:pic>
      <p:sp>
        <p:nvSpPr>
          <p:cNvPr id="289" name="introductory activity"/>
          <p:cNvSpPr txBox="1"/>
          <p:nvPr>
            <p:ph type="title"/>
          </p:nvPr>
        </p:nvSpPr>
        <p:spPr>
          <a:xfrm>
            <a:off x="317529" y="1457615"/>
            <a:ext cx="7403132" cy="3886201"/>
          </a:xfrm>
          <a:prstGeom prst="rect">
            <a:avLst/>
          </a:prstGeom>
        </p:spPr>
        <p:txBody>
          <a:bodyPr/>
          <a:lstStyle/>
          <a:p>
            <a:pPr/>
            <a:r>
              <a:t>introductory activity</a:t>
            </a:r>
          </a:p>
        </p:txBody>
      </p:sp>
      <p:sp>
        <p:nvSpPr>
          <p:cNvPr id="290" name="Who is in the room?"/>
          <p:cNvSpPr txBox="1"/>
          <p:nvPr>
            <p:ph type="body" sz="quarter" idx="1"/>
          </p:nvPr>
        </p:nvSpPr>
        <p:spPr>
          <a:xfrm>
            <a:off x="1072694" y="5348480"/>
            <a:ext cx="5892801" cy="3886201"/>
          </a:xfrm>
          <a:prstGeom prst="rect">
            <a:avLst/>
          </a:prstGeom>
        </p:spPr>
        <p:txBody>
          <a:bodyPr/>
          <a:lstStyle/>
          <a:p>
            <a:pPr/>
            <a:r>
              <a:t>Who is in the room?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InsertedImage.jpg" descr="InsertedImag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7967" t="0" r="17967" b="0"/>
          <a:stretch>
            <a:fillRect/>
          </a:stretch>
        </p:blipFill>
        <p:spPr>
          <a:xfrm>
            <a:off x="7762214" y="3084425"/>
            <a:ext cx="4359736" cy="5103824"/>
          </a:xfrm>
          <a:prstGeom prst="rect">
            <a:avLst/>
          </a:prstGeom>
        </p:spPr>
      </p:pic>
      <p:sp>
        <p:nvSpPr>
          <p:cNvPr id="386" name="Knowing your story is the key to effectiveness"/>
          <p:cNvSpPr txBox="1"/>
          <p:nvPr>
            <p:ph type="title"/>
          </p:nvPr>
        </p:nvSpPr>
        <p:spPr>
          <a:xfrm>
            <a:off x="355600" y="615531"/>
            <a:ext cx="10581317" cy="2438401"/>
          </a:xfrm>
          <a:prstGeom prst="rect">
            <a:avLst/>
          </a:prstGeom>
        </p:spPr>
        <p:txBody>
          <a:bodyPr/>
          <a:lstStyle>
            <a:lvl1pPr defTabSz="554990">
              <a:defRPr sz="6840"/>
            </a:lvl1pPr>
          </a:lstStyle>
          <a:p>
            <a:pPr/>
            <a:r>
              <a:t>Knowing your story is the key to effectiveness</a:t>
            </a:r>
          </a:p>
        </p:txBody>
      </p:sp>
      <p:sp>
        <p:nvSpPr>
          <p:cNvPr id="387" name="Our story is an expression of our culture.…"/>
          <p:cNvSpPr txBox="1"/>
          <p:nvPr>
            <p:ph type="body" sz="half" idx="1"/>
          </p:nvPr>
        </p:nvSpPr>
        <p:spPr>
          <a:xfrm>
            <a:off x="355600" y="2730500"/>
            <a:ext cx="7047246" cy="6898500"/>
          </a:xfrm>
          <a:prstGeom prst="rect">
            <a:avLst/>
          </a:prstGeom>
        </p:spPr>
        <p:txBody>
          <a:bodyPr/>
          <a:lstStyle/>
          <a:p>
            <a:pPr marL="430143" indent="-430143">
              <a:spcBef>
                <a:spcPts val="2800"/>
              </a:spcBef>
              <a:buClr>
                <a:srgbClr val="535353"/>
              </a:buClr>
              <a:defRPr>
                <a:solidFill>
                  <a:srgbClr val="2F1A14"/>
                </a:solidFill>
              </a:defRPr>
            </a:pPr>
            <a:r>
              <a:t>Our story is an expression of our culture.</a:t>
            </a:r>
          </a:p>
          <a:p>
            <a:pPr marL="430143" indent="-430143">
              <a:spcBef>
                <a:spcPts val="2800"/>
              </a:spcBef>
              <a:buClr>
                <a:srgbClr val="535353"/>
              </a:buClr>
              <a:defRPr>
                <a:solidFill>
                  <a:srgbClr val="2F1A14"/>
                </a:solidFill>
              </a:defRPr>
            </a:pPr>
            <a:r>
              <a:t>Telling the story is a culturally-relevant practice.</a:t>
            </a:r>
          </a:p>
          <a:p>
            <a:pPr marL="430143" indent="-430143">
              <a:spcBef>
                <a:spcPts val="2800"/>
              </a:spcBef>
              <a:buClr>
                <a:srgbClr val="535353"/>
              </a:buClr>
              <a:defRPr>
                <a:solidFill>
                  <a:srgbClr val="2F1A14"/>
                </a:solidFill>
              </a:defRPr>
            </a:pPr>
            <a:r>
              <a:t>The story helps us to remember 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why</a:t>
            </a:r>
            <a:r>
              <a:t> we do this work.</a:t>
            </a:r>
          </a:p>
          <a:p>
            <a:pPr marL="430143" indent="-430143">
              <a:spcBef>
                <a:spcPts val="2800"/>
              </a:spcBef>
              <a:buClr>
                <a:srgbClr val="535353"/>
              </a:buClr>
              <a:defRPr>
                <a:solidFill>
                  <a:srgbClr val="2F1A14"/>
                </a:solidFill>
              </a:defRPr>
            </a:pPr>
            <a:r>
              <a:t>The story helps to create connections.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895F8A25-5B0C-4D2B-815D-9BD15A2C9D58-L0-001.jpeg" descr="895F8A25-5B0C-4D2B-815D-9BD15A2C9D58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9411" t="0" r="9411" b="0"/>
          <a:stretch>
            <a:fillRect/>
          </a:stretch>
        </p:blipFill>
        <p:spPr>
          <a:xfrm>
            <a:off x="1333141" y="5730756"/>
            <a:ext cx="10553910" cy="3114870"/>
          </a:xfrm>
          <a:prstGeom prst="rect">
            <a:avLst/>
          </a:prstGeom>
        </p:spPr>
      </p:pic>
      <p:sp>
        <p:nvSpPr>
          <p:cNvPr id="390" name="Timel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Timeline</a:t>
            </a:r>
          </a:p>
        </p:txBody>
      </p:sp>
      <p:sp>
        <p:nvSpPr>
          <p:cNvPr id="391" name="On a sheet of paper, create a personal timeline with the 10 events that have made the most impact on your life - the good, the bad, the ugly."/>
          <p:cNvSpPr txBox="1"/>
          <p:nvPr>
            <p:ph type="body" idx="1"/>
          </p:nvPr>
        </p:nvSpPr>
        <p:spPr>
          <a:xfrm>
            <a:off x="548176" y="1175835"/>
            <a:ext cx="12124027" cy="519040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2800"/>
              </a:spcBef>
              <a:buSzTx/>
              <a:buNone/>
              <a:defRPr sz="3900">
                <a:solidFill>
                  <a:srgbClr val="2F1A14"/>
                </a:solidFill>
              </a:defRPr>
            </a:lvl1pPr>
          </a:lstStyle>
          <a:p>
            <a:pPr/>
            <a:r>
              <a:t>On a sheet of paper, create a personal timeline with the 10 events that have made the most impact on your life - the good, the bad, the ugly.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InsertedImage.jpg" descr="InsertedImag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02" t="0" r="102" b="0"/>
          <a:stretch>
            <a:fillRect/>
          </a:stretch>
        </p:blipFill>
        <p:spPr>
          <a:xfrm>
            <a:off x="7256026" y="2787650"/>
            <a:ext cx="5283201" cy="6184900"/>
          </a:xfrm>
          <a:prstGeom prst="rect">
            <a:avLst/>
          </a:prstGeom>
        </p:spPr>
      </p:pic>
      <p:sp>
        <p:nvSpPr>
          <p:cNvPr id="394" name="find your noon appointment (part 1)"/>
          <p:cNvSpPr txBox="1"/>
          <p:nvPr>
            <p:ph type="title"/>
          </p:nvPr>
        </p:nvSpPr>
        <p:spPr>
          <a:xfrm>
            <a:off x="1281354" y="254000"/>
            <a:ext cx="10952313" cy="2438400"/>
          </a:xfrm>
          <a:prstGeom prst="rect">
            <a:avLst/>
          </a:prstGeom>
        </p:spPr>
        <p:txBody>
          <a:bodyPr/>
          <a:lstStyle/>
          <a:p>
            <a:pPr/>
            <a:r>
              <a:t>find your noon appointment (part 1)</a:t>
            </a:r>
          </a:p>
        </p:txBody>
      </p:sp>
      <p:sp>
        <p:nvSpPr>
          <p:cNvPr id="395" name="Please share your responses to the following questions:…"/>
          <p:cNvSpPr txBox="1"/>
          <p:nvPr>
            <p:ph type="body" sz="half" idx="1"/>
          </p:nvPr>
        </p:nvSpPr>
        <p:spPr>
          <a:xfrm>
            <a:off x="174705" y="2550694"/>
            <a:ext cx="6772737" cy="720290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Please share your responses to the following questions:</a:t>
            </a:r>
          </a:p>
          <a:p>
            <a:pPr/>
            <a:r>
              <a:t>Which person/event in your story threatened to destroy you?</a:t>
            </a:r>
          </a:p>
          <a:p>
            <a:pPr/>
            <a:r>
              <a:t>Which person/event propelled you forward?</a:t>
            </a:r>
          </a:p>
          <a:p>
            <a:pPr/>
            <a:r>
              <a:t>Is there an event that completely changed the direction of your life?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InsertedImage.jpg" descr="InsertedImag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02" t="0" r="102" b="0"/>
          <a:stretch>
            <a:fillRect/>
          </a:stretch>
        </p:blipFill>
        <p:spPr>
          <a:xfrm>
            <a:off x="7260829" y="2787650"/>
            <a:ext cx="5283201" cy="6184900"/>
          </a:xfrm>
          <a:prstGeom prst="rect">
            <a:avLst/>
          </a:prstGeom>
        </p:spPr>
      </p:pic>
      <p:sp>
        <p:nvSpPr>
          <p:cNvPr id="398" name="Noon appointment (part 2)"/>
          <p:cNvSpPr txBox="1"/>
          <p:nvPr>
            <p:ph type="title"/>
          </p:nvPr>
        </p:nvSpPr>
        <p:spPr>
          <a:xfrm>
            <a:off x="1501878" y="457257"/>
            <a:ext cx="10001044" cy="2031886"/>
          </a:xfrm>
          <a:prstGeom prst="rect">
            <a:avLst/>
          </a:prstGeom>
        </p:spPr>
        <p:txBody>
          <a:bodyPr/>
          <a:lstStyle>
            <a:lvl1pPr defTabSz="543305">
              <a:defRPr sz="6696"/>
            </a:lvl1pPr>
          </a:lstStyle>
          <a:p>
            <a:pPr/>
            <a:r>
              <a:t>Noon appointment (part 2)</a:t>
            </a:r>
          </a:p>
        </p:txBody>
      </p:sp>
      <p:sp>
        <p:nvSpPr>
          <p:cNvPr id="399" name="Where have you lived throughout the course of your life?…"/>
          <p:cNvSpPr txBox="1"/>
          <p:nvPr>
            <p:ph type="body" sz="half" idx="1"/>
          </p:nvPr>
        </p:nvSpPr>
        <p:spPr>
          <a:xfrm>
            <a:off x="355600" y="2730500"/>
            <a:ext cx="6815402" cy="6299200"/>
          </a:xfrm>
          <a:prstGeom prst="rect">
            <a:avLst/>
          </a:prstGeom>
        </p:spPr>
        <p:txBody>
          <a:bodyPr/>
          <a:lstStyle/>
          <a:p>
            <a:pPr marL="498060" indent="-498060">
              <a:spcBef>
                <a:spcPts val="4200"/>
              </a:spcBef>
              <a:buClr>
                <a:srgbClr val="535353"/>
              </a:buClr>
              <a:defRPr sz="4400">
                <a:solidFill>
                  <a:srgbClr val="2F1A14"/>
                </a:solidFill>
              </a:defRPr>
            </a:pPr>
            <a:r>
              <a:t>Where have you lived throughout the course of your life?</a:t>
            </a:r>
          </a:p>
          <a:p>
            <a:pPr marL="498060" indent="-498060">
              <a:spcBef>
                <a:spcPts val="2800"/>
              </a:spcBef>
              <a:buClr>
                <a:srgbClr val="535353"/>
              </a:buClr>
              <a:defRPr sz="4400">
                <a:solidFill>
                  <a:srgbClr val="2F1A14"/>
                </a:solidFill>
              </a:defRPr>
            </a:pPr>
            <a:r>
              <a:t>With whom have you lived?</a:t>
            </a:r>
          </a:p>
          <a:p>
            <a:pPr marL="498060" indent="-498060">
              <a:spcBef>
                <a:spcPts val="2800"/>
              </a:spcBef>
              <a:buClr>
                <a:srgbClr val="535353"/>
              </a:buClr>
              <a:defRPr sz="4400">
                <a:solidFill>
                  <a:srgbClr val="2F1A14"/>
                </a:solidFill>
              </a:defRPr>
            </a:pPr>
            <a:r>
              <a:t>Who is the friend you have had the longest?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5C22C3E3-1C64-40FF-A692-0D39C0D70BE5-L0-001.jpeg" descr="5C22C3E3-1C64-40FF-A692-0D39C0D70BE5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7153371" y="3391553"/>
            <a:ext cx="5283201" cy="5283201"/>
          </a:xfrm>
          <a:prstGeom prst="rect">
            <a:avLst/>
          </a:prstGeom>
        </p:spPr>
      </p:pic>
      <p:sp>
        <p:nvSpPr>
          <p:cNvPr id="402" name="10:00 appointment - picture time!"/>
          <p:cNvSpPr txBox="1"/>
          <p:nvPr>
            <p:ph type="title"/>
          </p:nvPr>
        </p:nvSpPr>
        <p:spPr>
          <a:xfrm>
            <a:off x="355600" y="254000"/>
            <a:ext cx="12080972" cy="2438400"/>
          </a:xfrm>
          <a:prstGeom prst="rect">
            <a:avLst/>
          </a:prstGeom>
        </p:spPr>
        <p:txBody>
          <a:bodyPr/>
          <a:lstStyle/>
          <a:p>
            <a:pPr/>
            <a:r>
              <a:t>10:00 appointment - picture time!</a:t>
            </a:r>
          </a:p>
        </p:txBody>
      </p:sp>
      <p:sp>
        <p:nvSpPr>
          <p:cNvPr id="403" name="Time to pull out your phone...…"/>
          <p:cNvSpPr txBox="1"/>
          <p:nvPr>
            <p:ph type="body" sz="half" idx="1"/>
          </p:nvPr>
        </p:nvSpPr>
        <p:spPr>
          <a:xfrm>
            <a:off x="155833" y="2730500"/>
            <a:ext cx="5826213" cy="6299200"/>
          </a:xfrm>
          <a:prstGeom prst="rect">
            <a:avLst/>
          </a:prstGeom>
        </p:spPr>
        <p:txBody>
          <a:bodyPr/>
          <a:lstStyle/>
          <a:p>
            <a:pPr marL="568157" indent="-568157">
              <a:defRPr sz="5000"/>
            </a:pPr>
            <a:r>
              <a:t>Time to pull out your phone...</a:t>
            </a:r>
          </a:p>
          <a:p>
            <a:pPr marL="568157" indent="-568157"/>
            <a:r>
              <a:rPr sz="5000"/>
              <a:t>Select 3 pictures that best represent what is important to you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Additional resour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Additional resources </a:t>
            </a:r>
          </a:p>
        </p:txBody>
      </p:sp>
      <p:sp>
        <p:nvSpPr>
          <p:cNvPr id="406" name="https://www.ted.com/talks/howard_c_stevenson_how_to_resolve_racially_stressful_situations…"/>
          <p:cNvSpPr txBox="1"/>
          <p:nvPr>
            <p:ph type="body" idx="1"/>
          </p:nvPr>
        </p:nvSpPr>
        <p:spPr>
          <a:xfrm>
            <a:off x="355600" y="2488490"/>
            <a:ext cx="12293600" cy="6299201"/>
          </a:xfrm>
          <a:prstGeom prst="rect">
            <a:avLst/>
          </a:prstGeom>
        </p:spPr>
        <p:txBody>
          <a:bodyPr/>
          <a:lstStyle/>
          <a:p>
            <a:pPr marL="285974" indent="-285974" defTabSz="338835">
              <a:lnSpc>
                <a:spcPct val="100000"/>
              </a:lnSpc>
              <a:spcBef>
                <a:spcPts val="2400"/>
              </a:spcBef>
              <a:buSzPct val="30000"/>
              <a:buBlip>
                <a:blip r:embed="rId2"/>
              </a:buBlip>
              <a:defRPr sz="232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u="sng">
                <a:hlinkClick r:id="rId3" invalidUrl="" action="" tgtFrame="" tooltip="" history="1" highlightClick="0" endSnd="0"/>
              </a:rPr>
              <a:t>https://www.ted.com/talks/howard_c_stevenson_how_to_resolve_racially_stressful_situations</a:t>
            </a:r>
          </a:p>
          <a:p>
            <a:pPr marL="285974" indent="-285974" defTabSz="338835">
              <a:lnSpc>
                <a:spcPct val="100000"/>
              </a:lnSpc>
              <a:spcBef>
                <a:spcPts val="2400"/>
              </a:spcBef>
              <a:buSzPct val="30000"/>
              <a:buBlip>
                <a:blip r:embed="rId2"/>
              </a:buBlip>
              <a:defRPr sz="232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u="sng">
                <a:hlinkClick r:id="rId4" invalidUrl="" action="" tgtFrame="" tooltip="" history="1" highlightClick="0" endSnd="0"/>
              </a:rPr>
              <a:t>https://www.ted.com/talks/sally_kohn_what_we_can_do_about_the_culture_of_hate</a:t>
            </a:r>
          </a:p>
          <a:p>
            <a:pPr marL="285974" indent="-285974" defTabSz="338835">
              <a:lnSpc>
                <a:spcPct val="100000"/>
              </a:lnSpc>
              <a:spcBef>
                <a:spcPts val="2400"/>
              </a:spcBef>
              <a:buSzPct val="30000"/>
              <a:buBlip>
                <a:blip r:embed="rId2"/>
              </a:buBlip>
              <a:defRPr sz="232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u="sng">
                <a:hlinkClick r:id="rId5" invalidUrl="" action="" tgtFrame="" tooltip="" history="1" highlightClick="0" endSnd="0"/>
              </a:rPr>
              <a:t>https://learnerlog.org/socialstudies/who-am-i-help-students-explore-their-identity/</a:t>
            </a:r>
          </a:p>
          <a:p>
            <a:pPr marL="285974" indent="-285974" defTabSz="338835">
              <a:lnSpc>
                <a:spcPct val="100000"/>
              </a:lnSpc>
              <a:spcBef>
                <a:spcPts val="2400"/>
              </a:spcBef>
              <a:buSzPct val="30000"/>
              <a:buBlip>
                <a:blip r:embed="rId2"/>
              </a:buBlip>
              <a:defRPr sz="232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u="sng">
                <a:hlinkClick r:id="rId6" invalidUrl="" action="" tgtFrame="" tooltip="" history="1" highlightClick="0" endSnd="0"/>
              </a:rPr>
              <a:t>https://sites.lsa.umich.edu/inclusive-teaching/sample-activities-templates/</a:t>
            </a:r>
          </a:p>
          <a:p>
            <a:pPr marL="285974" indent="-285974" defTabSz="338835">
              <a:lnSpc>
                <a:spcPct val="100000"/>
              </a:lnSpc>
              <a:spcBef>
                <a:spcPts val="2400"/>
              </a:spcBef>
              <a:buSzPct val="30000"/>
              <a:buBlip>
                <a:blip r:embed="rId2"/>
              </a:buBlip>
              <a:defRPr sz="232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u="sng">
                <a:hlinkClick r:id="rId7" invalidUrl="" action="" tgtFrame="" tooltip="" history="1" highlightClick="0" endSnd="0"/>
              </a:rPr>
              <a:t>https://www.nytimes.com/interactive/2018/03/19/upshot/race-class-white-and-black-men.html</a:t>
            </a:r>
          </a:p>
          <a:p>
            <a:pPr marL="285974" indent="-285974" defTabSz="338835">
              <a:lnSpc>
                <a:spcPct val="100000"/>
              </a:lnSpc>
              <a:spcBef>
                <a:spcPts val="2400"/>
              </a:spcBef>
              <a:buSzPct val="30000"/>
              <a:buBlip>
                <a:blip r:embed="rId2"/>
              </a:buBlip>
              <a:defRPr sz="232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u="sng">
                <a:hlinkClick r:id="rId8" invalidUrl="" action="" tgtFrame="" tooltip="" history="1" highlightClick="0" endSnd="0"/>
              </a:rPr>
              <a:t>https://mobile.nytimes.com/2017/03/15/learning/lesson-plans/25-mini-films-for-exploring-race-bias-and-identity-with-students.amp.html</a:t>
            </a:r>
          </a:p>
          <a:p>
            <a:pPr marL="285974" indent="-285974" defTabSz="338835">
              <a:lnSpc>
                <a:spcPct val="100000"/>
              </a:lnSpc>
              <a:spcBef>
                <a:spcPts val="2400"/>
              </a:spcBef>
              <a:buSzPct val="30000"/>
              <a:buBlip>
                <a:blip r:embed="rId2"/>
              </a:buBlip>
              <a:defRPr sz="232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u="sng">
                <a:hlinkClick r:id="rId9" invalidUrl="" action="" tgtFrame="" tooltip="" history="1" highlightClick="0" endSnd="0"/>
              </a:rPr>
              <a:t>https://mic.com/articles/140882/what-is-reverse-racism-here-s-why-it-doesn-t-actually-exist-in-the-united-states</a:t>
            </a:r>
          </a:p>
          <a:p>
            <a:pPr marL="285974" indent="-285974" defTabSz="338835">
              <a:lnSpc>
                <a:spcPct val="100000"/>
              </a:lnSpc>
              <a:spcBef>
                <a:spcPts val="2400"/>
              </a:spcBef>
              <a:buSzPct val="30000"/>
              <a:buBlip>
                <a:blip r:embed="rId2"/>
              </a:buBlip>
              <a:defRPr sz="232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u="sng">
                <a:hlinkClick r:id="rId10" invalidUrl="" action="" tgtFrame="" tooltip="" history="1" highlightClick="0" endSnd="0"/>
              </a:rPr>
              <a:t>https://www.ted.com/talks/chimamanda_adichie_the_danger_of_a_single_story</a:t>
            </a:r>
          </a:p>
          <a:p>
            <a:pPr marL="285974" indent="-285974" defTabSz="338835">
              <a:lnSpc>
                <a:spcPct val="100000"/>
              </a:lnSpc>
              <a:spcBef>
                <a:spcPts val="2400"/>
              </a:spcBef>
              <a:buSzPct val="30000"/>
              <a:buBlip>
                <a:blip r:embed="rId2"/>
              </a:buBlip>
              <a:defRPr sz="232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u="sng">
                <a:hlinkClick r:id="rId11" invalidUrl="" action="" tgtFrame="" tooltip="" history="1" highlightClick="0" endSnd="0"/>
              </a:rPr>
              <a:t>https://youtu.be/KvLj3OIQHuE</a:t>
            </a:r>
            <a:r>
              <a:t> - Racial Imposter Syndrome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erinjones93@gmail.com…"/>
          <p:cNvSpPr/>
          <p:nvPr>
            <p:ph type="body" idx="13"/>
          </p:nvPr>
        </p:nvSpPr>
        <p:spPr>
          <a:xfrm>
            <a:off x="1270000" y="3512349"/>
            <a:ext cx="10464800" cy="4445001"/>
          </a:xfrm>
          <a:prstGeom prst="rect">
            <a:avLst/>
          </a:prstGeom>
        </p:spPr>
        <p:txBody>
          <a:bodyPr/>
          <a:lstStyle/>
          <a:p>
            <a:pPr>
              <a:defRPr sz="5000"/>
            </a:pPr>
            <a:r>
              <a:rPr u="sng">
                <a:hlinkClick r:id="rId2" invalidUrl="" action="" tgtFrame="" tooltip="" history="1" highlightClick="0" endSnd="0"/>
              </a:rPr>
              <a:t>erinjones93@gmail.com</a:t>
            </a:r>
            <a:r>
              <a:t> </a:t>
            </a:r>
          </a:p>
          <a:p>
            <a:pPr>
              <a:defRPr sz="5000"/>
            </a:pPr>
          </a:p>
          <a:p>
            <a:pPr>
              <a:defRPr sz="5000"/>
            </a:pPr>
            <a:r>
              <a:t>Public Facebook (Erin Jones 2016)</a:t>
            </a:r>
          </a:p>
          <a:p>
            <a:pPr>
              <a:defRPr sz="5000"/>
            </a:pPr>
            <a:r>
              <a:t>Instagram (@erinin2016)</a:t>
            </a:r>
          </a:p>
          <a:p>
            <a:pPr>
              <a:defRPr sz="5000"/>
            </a:pPr>
            <a:r>
              <a:t>Twitter (erinjonesin2016)</a:t>
            </a:r>
          </a:p>
          <a:p>
            <a:pPr>
              <a:defRPr sz="5000"/>
            </a:pPr>
            <a:r>
              <a:t>LinkedIn (Erin Jones)</a:t>
            </a:r>
          </a:p>
        </p:txBody>
      </p:sp>
      <p:sp>
        <p:nvSpPr>
          <p:cNvPr id="409" name="My contact info:"/>
          <p:cNvSpPr/>
          <p:nvPr>
            <p:ph type="body" idx="14"/>
          </p:nvPr>
        </p:nvSpPr>
        <p:spPr>
          <a:xfrm>
            <a:off x="1270000" y="2313690"/>
            <a:ext cx="10464800" cy="787401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/>
            <a:r>
              <a:t>My contact info: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Who is in the room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Who is in the room?</a:t>
            </a:r>
          </a:p>
        </p:txBody>
      </p:sp>
      <p:sp>
        <p:nvSpPr>
          <p:cNvPr id="293" name="Your nam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Your name</a:t>
            </a:r>
          </a:p>
          <a:p>
            <a:pPr/>
            <a:r>
              <a:t>The location where you work</a:t>
            </a:r>
          </a:p>
          <a:p>
            <a:pPr/>
            <a:r>
              <a:t>Your role</a:t>
            </a:r>
          </a:p>
          <a:p>
            <a:pPr/>
            <a:r>
              <a:t>Why you came to this session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ircle activity"/>
          <p:cNvSpPr txBox="1"/>
          <p:nvPr>
            <p:ph type="title"/>
          </p:nvPr>
        </p:nvSpPr>
        <p:spPr>
          <a:xfrm>
            <a:off x="1925457" y="292100"/>
            <a:ext cx="9962992" cy="2438400"/>
          </a:xfrm>
          <a:prstGeom prst="rect">
            <a:avLst/>
          </a:prstGeom>
        </p:spPr>
        <p:txBody>
          <a:bodyPr/>
          <a:lstStyle/>
          <a:p>
            <a:pPr/>
            <a:r>
              <a:t>Circle activity</a:t>
            </a:r>
          </a:p>
        </p:txBody>
      </p:sp>
      <p:sp>
        <p:nvSpPr>
          <p:cNvPr id="296" name="Stand in a circle around the outsides of the room.…"/>
          <p:cNvSpPr txBox="1"/>
          <p:nvPr>
            <p:ph type="body" sz="half" idx="1"/>
          </p:nvPr>
        </p:nvSpPr>
        <p:spPr>
          <a:xfrm>
            <a:off x="355600" y="2730500"/>
            <a:ext cx="6605849" cy="6299200"/>
          </a:xfrm>
          <a:prstGeom prst="rect">
            <a:avLst/>
          </a:prstGeom>
        </p:spPr>
        <p:txBody>
          <a:bodyPr/>
          <a:lstStyle/>
          <a:p>
            <a:pPr/>
            <a:r>
              <a:t>Stand in a circle around the outsides of the room.</a:t>
            </a:r>
          </a:p>
          <a:p>
            <a:pPr/>
            <a:r>
              <a:t>Do not speak, and try to avoid making facial expressions.</a:t>
            </a:r>
          </a:p>
          <a:p>
            <a:pPr/>
            <a:r>
              <a:t>Raise your hand every time you hear a statement that is true for you.</a:t>
            </a:r>
          </a:p>
        </p:txBody>
      </p:sp>
      <p:sp>
        <p:nvSpPr>
          <p:cNvPr id="297" name="Oval"/>
          <p:cNvSpPr/>
          <p:nvPr/>
        </p:nvSpPr>
        <p:spPr>
          <a:xfrm>
            <a:off x="7148850" y="3141116"/>
            <a:ext cx="4726899" cy="4733918"/>
          </a:xfrm>
          <a:prstGeom prst="ellipse">
            <a:avLst/>
          </a:prstGeom>
          <a:ln w="25400">
            <a:solidFill>
              <a:srgbClr val="808785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nsertedImage.jpg" descr="InsertedImag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7289" t="0" r="7289" b="0"/>
          <a:stretch>
            <a:fillRect/>
          </a:stretch>
        </p:blipFill>
        <p:spPr>
          <a:xfrm>
            <a:off x="6833483" y="2288697"/>
            <a:ext cx="5768453" cy="6752972"/>
          </a:xfrm>
          <a:prstGeom prst="rect">
            <a:avLst/>
          </a:prstGeom>
        </p:spPr>
      </p:pic>
      <p:sp>
        <p:nvSpPr>
          <p:cNvPr id="300" name="Make appointments"/>
          <p:cNvSpPr txBox="1"/>
          <p:nvPr>
            <p:ph type="title"/>
          </p:nvPr>
        </p:nvSpPr>
        <p:spPr>
          <a:xfrm>
            <a:off x="-1128379" y="254000"/>
            <a:ext cx="12293601" cy="2438400"/>
          </a:xfrm>
          <a:prstGeom prst="rect">
            <a:avLst/>
          </a:prstGeom>
        </p:spPr>
        <p:txBody>
          <a:bodyPr/>
          <a:lstStyle/>
          <a:p>
            <a:pPr/>
            <a:r>
              <a:t>Make appointments</a:t>
            </a:r>
          </a:p>
        </p:txBody>
      </p:sp>
      <p:sp>
        <p:nvSpPr>
          <p:cNvPr id="301" name="Make 2 appointments with others in this room- noon, 2:00,"/>
          <p:cNvSpPr txBox="1"/>
          <p:nvPr>
            <p:ph type="body" sz="half" idx="1"/>
          </p:nvPr>
        </p:nvSpPr>
        <p:spPr>
          <a:xfrm>
            <a:off x="145184" y="2907121"/>
            <a:ext cx="6441440" cy="5945958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4500"/>
            </a:lvl1pPr>
          </a:lstStyle>
          <a:p>
            <a:pPr/>
            <a:r>
              <a:t>Make 2 appointments with others in this room- noon, 2:00,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6502400" y="2680479"/>
            <a:ext cx="6280005" cy="4710004"/>
          </a:xfrm>
          <a:prstGeom prst="rect">
            <a:avLst/>
          </a:prstGeom>
        </p:spPr>
      </p:pic>
      <p:sp>
        <p:nvSpPr>
          <p:cNvPr id="304" name="Critical terms"/>
          <p:cNvSpPr txBox="1"/>
          <p:nvPr>
            <p:ph type="title"/>
          </p:nvPr>
        </p:nvSpPr>
        <p:spPr>
          <a:xfrm>
            <a:off x="609600" y="1149177"/>
            <a:ext cx="5892800" cy="3886201"/>
          </a:xfrm>
          <a:prstGeom prst="rect">
            <a:avLst/>
          </a:prstGeom>
        </p:spPr>
        <p:txBody>
          <a:bodyPr/>
          <a:lstStyle/>
          <a:p>
            <a:pPr/>
            <a:r>
              <a:t>Critical terms</a:t>
            </a:r>
          </a:p>
        </p:txBody>
      </p:sp>
      <p:sp>
        <p:nvSpPr>
          <p:cNvPr id="305" name="Language is important!…"/>
          <p:cNvSpPr txBox="1"/>
          <p:nvPr>
            <p:ph type="body" sz="quarter" idx="1"/>
          </p:nvPr>
        </p:nvSpPr>
        <p:spPr>
          <a:xfrm>
            <a:off x="355600" y="5258724"/>
            <a:ext cx="5892800" cy="3886201"/>
          </a:xfrm>
          <a:prstGeom prst="rect">
            <a:avLst/>
          </a:prstGeom>
        </p:spPr>
        <p:txBody>
          <a:bodyPr/>
          <a:lstStyle/>
          <a:p>
            <a:pPr/>
            <a:r>
              <a:t>Language is important!</a:t>
            </a:r>
          </a:p>
          <a:p>
            <a:pPr/>
            <a:r>
              <a:t>Let’s make sure we're on the same page!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achievement gap"/>
          <p:cNvSpPr txBox="1"/>
          <p:nvPr>
            <p:ph type="title"/>
          </p:nvPr>
        </p:nvSpPr>
        <p:spPr>
          <a:xfrm>
            <a:off x="522467" y="424749"/>
            <a:ext cx="12293601" cy="2438401"/>
          </a:xfrm>
          <a:prstGeom prst="rect">
            <a:avLst/>
          </a:prstGeom>
        </p:spPr>
        <p:txBody>
          <a:bodyPr/>
          <a:lstStyle/>
          <a:p>
            <a:pPr/>
            <a:r>
              <a:t>achievement gap</a:t>
            </a:r>
          </a:p>
        </p:txBody>
      </p:sp>
      <p:sp>
        <p:nvSpPr>
          <p:cNvPr id="308" name="The term “Achievement Gap” evokes a deficit model, suggesting that students from certain communities are incapable of achieving at the same level as their white and Asian counterparts."/>
          <p:cNvSpPr txBox="1"/>
          <p:nvPr>
            <p:ph type="body" idx="1"/>
          </p:nvPr>
        </p:nvSpPr>
        <p:spPr>
          <a:xfrm>
            <a:off x="1187960" y="2102450"/>
            <a:ext cx="10628880" cy="702963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3000"/>
              </a:spcBef>
              <a:buSzTx/>
              <a:buNone/>
              <a:defRPr sz="6000">
                <a:solidFill>
                  <a:srgbClr val="2F1A14"/>
                </a:solidFill>
              </a:defRPr>
            </a:lvl1pPr>
          </a:lstStyle>
          <a:p>
            <a:pPr/>
            <a:r>
              <a:t>The term “Achievement Gap” evokes a deficit model, suggesting that students from certain communities are incapable of achieving at the same level as their white and Asian counterparts.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Opportunity Gap"/>
          <p:cNvSpPr txBox="1"/>
          <p:nvPr>
            <p:ph type="title"/>
          </p:nvPr>
        </p:nvSpPr>
        <p:spPr>
          <a:xfrm>
            <a:off x="355600" y="-305098"/>
            <a:ext cx="12293600" cy="2438401"/>
          </a:xfrm>
          <a:prstGeom prst="rect">
            <a:avLst/>
          </a:prstGeom>
        </p:spPr>
        <p:txBody>
          <a:bodyPr/>
          <a:lstStyle/>
          <a:p>
            <a:pPr/>
            <a:r>
              <a:t>Opportunity Gap</a:t>
            </a:r>
          </a:p>
        </p:txBody>
      </p:sp>
      <p:sp>
        <p:nvSpPr>
          <p:cNvPr id="311" name="Strength-based term that speaks to the lack of access many students have to resources that lead to academic success:…"/>
          <p:cNvSpPr txBox="1"/>
          <p:nvPr>
            <p:ph type="body" idx="1"/>
          </p:nvPr>
        </p:nvSpPr>
        <p:spPr>
          <a:xfrm>
            <a:off x="355600" y="1341452"/>
            <a:ext cx="12426406" cy="8412148"/>
          </a:xfrm>
          <a:prstGeom prst="rect">
            <a:avLst/>
          </a:prstGeom>
        </p:spPr>
        <p:txBody>
          <a:bodyPr/>
          <a:lstStyle/>
          <a:p>
            <a:pPr marL="0" indent="0" defTabSz="438150">
              <a:lnSpc>
                <a:spcPct val="100000"/>
              </a:lnSpc>
              <a:spcBef>
                <a:spcPts val="3100"/>
              </a:spcBef>
              <a:buSzTx/>
              <a:buNone/>
              <a:defRPr sz="4125">
                <a:solidFill>
                  <a:srgbClr val="2F1A14"/>
                </a:solidFill>
              </a:defRPr>
            </a:pPr>
            <a:r>
              <a:t>Strength-based term that speaks to the lack of access many students have to resources that lead to academic success:</a:t>
            </a:r>
          </a:p>
          <a:p>
            <a:pPr marL="498928" indent="-498928" defTabSz="438150">
              <a:lnSpc>
                <a:spcPct val="100000"/>
              </a:lnSpc>
              <a:spcBef>
                <a:spcPts val="2200"/>
              </a:spcBef>
              <a:buSzPct val="30000"/>
              <a:buBlip>
                <a:blip r:embed="rId2"/>
              </a:buBlip>
              <a:defRPr sz="4125">
                <a:solidFill>
                  <a:srgbClr val="2F1A14"/>
                </a:solidFill>
              </a:defRPr>
            </a:pPr>
            <a:r>
              <a:t>authentic engagement of families and community</a:t>
            </a:r>
          </a:p>
          <a:p>
            <a:pPr marL="498928" indent="-498928" defTabSz="438150">
              <a:lnSpc>
                <a:spcPct val="100000"/>
              </a:lnSpc>
              <a:spcBef>
                <a:spcPts val="2200"/>
              </a:spcBef>
              <a:buSzPct val="30000"/>
              <a:buBlip>
                <a:blip r:embed="rId2"/>
              </a:buBlip>
              <a:defRPr sz="4125">
                <a:solidFill>
                  <a:srgbClr val="2F1A14"/>
                </a:solidFill>
              </a:defRPr>
            </a:pPr>
            <a:r>
              <a:t>smooth transitions for all students at every level</a:t>
            </a:r>
          </a:p>
          <a:p>
            <a:pPr marL="498928" indent="-498928" defTabSz="438150">
              <a:lnSpc>
                <a:spcPct val="100000"/>
              </a:lnSpc>
              <a:spcBef>
                <a:spcPts val="2200"/>
              </a:spcBef>
              <a:buSzPct val="30000"/>
              <a:buBlip>
                <a:blip r:embed="rId2"/>
              </a:buBlip>
              <a:defRPr sz="4125">
                <a:solidFill>
                  <a:srgbClr val="2F1A14"/>
                </a:solidFill>
              </a:defRPr>
            </a:pPr>
            <a:r>
              <a:t>culturally-relevant curriculum</a:t>
            </a:r>
          </a:p>
          <a:p>
            <a:pPr marL="498928" indent="-498928" defTabSz="438150">
              <a:lnSpc>
                <a:spcPct val="100000"/>
              </a:lnSpc>
              <a:spcBef>
                <a:spcPts val="2200"/>
              </a:spcBef>
              <a:buSzPct val="30000"/>
              <a:buBlip>
                <a:blip r:embed="rId2"/>
              </a:buBlip>
              <a:defRPr sz="4125">
                <a:solidFill>
                  <a:srgbClr val="2F1A14"/>
                </a:solidFill>
              </a:defRPr>
            </a:pPr>
            <a:r>
              <a:t>highly-quality, experienced educators (that means YOU)</a:t>
            </a:r>
          </a:p>
          <a:p>
            <a:pPr marL="498928" indent="-498928" defTabSz="438150">
              <a:lnSpc>
                <a:spcPct val="100000"/>
              </a:lnSpc>
              <a:spcBef>
                <a:spcPts val="2200"/>
              </a:spcBef>
              <a:buSzPct val="30000"/>
              <a:buBlip>
                <a:blip r:embed="rId2"/>
              </a:buBlip>
              <a:defRPr sz="4125">
                <a:solidFill>
                  <a:srgbClr val="2F1A14"/>
                </a:solidFill>
              </a:defRPr>
            </a:pPr>
            <a:r>
              <a:t>positive role models</a:t>
            </a:r>
          </a:p>
          <a:p>
            <a:pPr marL="498928" indent="-498928" defTabSz="438150">
              <a:lnSpc>
                <a:spcPct val="100000"/>
              </a:lnSpc>
              <a:spcBef>
                <a:spcPts val="2200"/>
              </a:spcBef>
              <a:buSzPct val="30000"/>
              <a:buBlip>
                <a:blip r:embed="rId2"/>
              </a:buBlip>
              <a:defRPr sz="4125">
                <a:solidFill>
                  <a:srgbClr val="2F1A14"/>
                </a:solidFill>
              </a:defRPr>
            </a:pPr>
            <a:r>
              <a:t>high expectations </a:t>
            </a:r>
          </a:p>
          <a:p>
            <a:pPr marL="498928" indent="-498928" defTabSz="438150">
              <a:lnSpc>
                <a:spcPct val="100000"/>
              </a:lnSpc>
              <a:spcBef>
                <a:spcPts val="2200"/>
              </a:spcBef>
              <a:buSzPct val="30000"/>
              <a:buBlip>
                <a:blip r:embed="rId2"/>
              </a:buBlip>
              <a:defRPr sz="4125">
                <a:solidFill>
                  <a:srgbClr val="2F1A14"/>
                </a:solidFill>
              </a:defRPr>
            </a:pPr>
            <a:r>
              <a:t>academic English (while showing value for home language)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