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53"/>
  </p:notesMasterIdLst>
  <p:sldIdLst>
    <p:sldId id="256" r:id="rId2"/>
    <p:sldId id="257" r:id="rId3"/>
    <p:sldId id="258" r:id="rId4"/>
    <p:sldId id="259" r:id="rId5"/>
    <p:sldId id="465" r:id="rId6"/>
    <p:sldId id="262" r:id="rId7"/>
    <p:sldId id="260" r:id="rId8"/>
    <p:sldId id="261" r:id="rId9"/>
    <p:sldId id="422" r:id="rId10"/>
    <p:sldId id="384" r:id="rId11"/>
    <p:sldId id="464" r:id="rId12"/>
    <p:sldId id="435" r:id="rId13"/>
    <p:sldId id="460" r:id="rId14"/>
    <p:sldId id="461" r:id="rId15"/>
    <p:sldId id="459" r:id="rId16"/>
    <p:sldId id="307" r:id="rId17"/>
    <p:sldId id="443" r:id="rId18"/>
    <p:sldId id="448" r:id="rId19"/>
    <p:sldId id="270" r:id="rId20"/>
    <p:sldId id="362" r:id="rId21"/>
    <p:sldId id="462" r:id="rId22"/>
    <p:sldId id="463" r:id="rId23"/>
    <p:sldId id="325" r:id="rId24"/>
    <p:sldId id="294" r:id="rId25"/>
    <p:sldId id="316" r:id="rId26"/>
    <p:sldId id="298" r:id="rId27"/>
    <p:sldId id="315" r:id="rId28"/>
    <p:sldId id="334" r:id="rId29"/>
    <p:sldId id="454" r:id="rId30"/>
    <p:sldId id="449" r:id="rId31"/>
    <p:sldId id="308" r:id="rId32"/>
    <p:sldId id="336" r:id="rId33"/>
    <p:sldId id="450" r:id="rId34"/>
    <p:sldId id="466" r:id="rId35"/>
    <p:sldId id="266" r:id="rId36"/>
    <p:sldId id="282" r:id="rId37"/>
    <p:sldId id="263" r:id="rId38"/>
    <p:sldId id="327" r:id="rId39"/>
    <p:sldId id="455" r:id="rId40"/>
    <p:sldId id="277" r:id="rId41"/>
    <p:sldId id="305" r:id="rId42"/>
    <p:sldId id="331" r:id="rId43"/>
    <p:sldId id="278" r:id="rId44"/>
    <p:sldId id="265" r:id="rId45"/>
    <p:sldId id="333" r:id="rId46"/>
    <p:sldId id="467" r:id="rId47"/>
    <p:sldId id="468" r:id="rId48"/>
    <p:sldId id="364" r:id="rId49"/>
    <p:sldId id="469" r:id="rId50"/>
    <p:sldId id="457" r:id="rId51"/>
    <p:sldId id="45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42" d="100"/>
          <a:sy n="42" d="100"/>
        </p:scale>
        <p:origin x="30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4F8FC-FDF2-4D50-9AA2-F0024CC31953}" type="doc">
      <dgm:prSet loTypeId="urn:microsoft.com/office/officeart/2005/8/layout/venn1" loCatId="relationship" qsTypeId="urn:microsoft.com/office/officeart/2005/8/quickstyle/simple1" qsCatId="simple" csTypeId="urn:microsoft.com/office/officeart/2005/8/colors/accent1_5" csCatId="accent1" phldr="1"/>
      <dgm:spPr/>
    </dgm:pt>
    <dgm:pt modelId="{D1943955-B73E-449D-BE57-7F283AF9D81B}">
      <dgm:prSet phldrT="[Text]"/>
      <dgm:spPr/>
      <dgm:t>
        <a:bodyPr/>
        <a:lstStyle/>
        <a:p>
          <a:r>
            <a:rPr lang="en-US" b="1" dirty="0">
              <a:solidFill>
                <a:srgbClr val="013C5B"/>
              </a:solidFill>
            </a:rPr>
            <a:t>Leadership</a:t>
          </a:r>
        </a:p>
      </dgm:t>
    </dgm:pt>
    <dgm:pt modelId="{E0B00945-D866-4B27-906F-B5219DAED2DE}" type="parTrans" cxnId="{EE670075-5915-4A2B-A0D4-73009D66DDD1}">
      <dgm:prSet/>
      <dgm:spPr/>
      <dgm:t>
        <a:bodyPr/>
        <a:lstStyle/>
        <a:p>
          <a:endParaRPr lang="en-US"/>
        </a:p>
      </dgm:t>
    </dgm:pt>
    <dgm:pt modelId="{05B6538E-EA1B-46D1-80FC-1724559E2F9D}" type="sibTrans" cxnId="{EE670075-5915-4A2B-A0D4-73009D66DDD1}">
      <dgm:prSet/>
      <dgm:spPr/>
      <dgm:t>
        <a:bodyPr/>
        <a:lstStyle/>
        <a:p>
          <a:endParaRPr lang="en-US"/>
        </a:p>
      </dgm:t>
    </dgm:pt>
    <dgm:pt modelId="{7E0BB153-33C0-42B0-9FD0-FC4E16D28536}">
      <dgm:prSet phldrT="[Text]"/>
      <dgm:spPr/>
      <dgm:t>
        <a:bodyPr/>
        <a:lstStyle/>
        <a:p>
          <a:r>
            <a:rPr lang="en-US" dirty="0">
              <a:solidFill>
                <a:srgbClr val="013C5B"/>
              </a:solidFill>
            </a:rPr>
            <a:t>Priming</a:t>
          </a:r>
        </a:p>
      </dgm:t>
    </dgm:pt>
    <dgm:pt modelId="{863DCEC1-D97E-42D2-B602-9DBA466EFF02}" type="parTrans" cxnId="{44700F06-F413-46D4-8CCE-357EC06C925E}">
      <dgm:prSet/>
      <dgm:spPr/>
      <dgm:t>
        <a:bodyPr/>
        <a:lstStyle/>
        <a:p>
          <a:endParaRPr lang="en-US"/>
        </a:p>
      </dgm:t>
    </dgm:pt>
    <dgm:pt modelId="{EB2F0FAE-58E9-42BC-8C87-916F492239D5}" type="sibTrans" cxnId="{44700F06-F413-46D4-8CCE-357EC06C925E}">
      <dgm:prSet/>
      <dgm:spPr/>
      <dgm:t>
        <a:bodyPr/>
        <a:lstStyle/>
        <a:p>
          <a:endParaRPr lang="en-US"/>
        </a:p>
      </dgm:t>
    </dgm:pt>
    <dgm:pt modelId="{82E6A930-14C1-4BF1-B4D3-0AAD502513E5}">
      <dgm:prSet phldrT="[Text]"/>
      <dgm:spPr/>
      <dgm:t>
        <a:bodyPr/>
        <a:lstStyle/>
        <a:p>
          <a:r>
            <a:rPr lang="en-US" dirty="0">
              <a:solidFill>
                <a:srgbClr val="013C5B"/>
              </a:solidFill>
            </a:rPr>
            <a:t>Rarity</a:t>
          </a:r>
        </a:p>
      </dgm:t>
    </dgm:pt>
    <dgm:pt modelId="{F548D858-BAFB-4782-B186-B101808318B6}" type="parTrans" cxnId="{740CF5C3-598E-4D7B-A7C3-F2CE7F68357C}">
      <dgm:prSet/>
      <dgm:spPr/>
      <dgm:t>
        <a:bodyPr/>
        <a:lstStyle/>
        <a:p>
          <a:endParaRPr lang="en-US"/>
        </a:p>
      </dgm:t>
    </dgm:pt>
    <dgm:pt modelId="{E75EB208-1904-4D8D-95DF-813CF0844CD0}" type="sibTrans" cxnId="{740CF5C3-598E-4D7B-A7C3-F2CE7F68357C}">
      <dgm:prSet/>
      <dgm:spPr/>
      <dgm:t>
        <a:bodyPr/>
        <a:lstStyle/>
        <a:p>
          <a:endParaRPr lang="en-US"/>
        </a:p>
      </dgm:t>
    </dgm:pt>
    <dgm:pt modelId="{634D2EF5-E4B1-42D1-A890-AC009B1283B2}" type="pres">
      <dgm:prSet presAssocID="{E604F8FC-FDF2-4D50-9AA2-F0024CC31953}" presName="compositeShape" presStyleCnt="0">
        <dgm:presLayoutVars>
          <dgm:chMax val="7"/>
          <dgm:dir/>
          <dgm:resizeHandles val="exact"/>
        </dgm:presLayoutVars>
      </dgm:prSet>
      <dgm:spPr/>
    </dgm:pt>
    <dgm:pt modelId="{A87AE36A-0B06-4A99-A762-8B4EAE40F4D5}" type="pres">
      <dgm:prSet presAssocID="{D1943955-B73E-449D-BE57-7F283AF9D81B}" presName="circ1" presStyleLbl="vennNode1" presStyleIdx="0" presStyleCnt="3"/>
      <dgm:spPr/>
    </dgm:pt>
    <dgm:pt modelId="{77623FB6-4C31-4AD6-8D61-8E5A247BD342}" type="pres">
      <dgm:prSet presAssocID="{D1943955-B73E-449D-BE57-7F283AF9D81B}" presName="circ1Tx" presStyleLbl="revTx" presStyleIdx="0" presStyleCnt="0">
        <dgm:presLayoutVars>
          <dgm:chMax val="0"/>
          <dgm:chPref val="0"/>
          <dgm:bulletEnabled val="1"/>
        </dgm:presLayoutVars>
      </dgm:prSet>
      <dgm:spPr/>
    </dgm:pt>
    <dgm:pt modelId="{35177DB4-569B-4133-A673-DF2E41630FCA}" type="pres">
      <dgm:prSet presAssocID="{7E0BB153-33C0-42B0-9FD0-FC4E16D28536}" presName="circ2" presStyleLbl="vennNode1" presStyleIdx="1" presStyleCnt="3"/>
      <dgm:spPr/>
    </dgm:pt>
    <dgm:pt modelId="{85116EDF-9073-4C77-AD5F-C4F27FB21575}" type="pres">
      <dgm:prSet presAssocID="{7E0BB153-33C0-42B0-9FD0-FC4E16D28536}" presName="circ2Tx" presStyleLbl="revTx" presStyleIdx="0" presStyleCnt="0">
        <dgm:presLayoutVars>
          <dgm:chMax val="0"/>
          <dgm:chPref val="0"/>
          <dgm:bulletEnabled val="1"/>
        </dgm:presLayoutVars>
      </dgm:prSet>
      <dgm:spPr/>
    </dgm:pt>
    <dgm:pt modelId="{42DBCEB6-2B9E-4A1A-BCE3-F702C8A55EAF}" type="pres">
      <dgm:prSet presAssocID="{82E6A930-14C1-4BF1-B4D3-0AAD502513E5}" presName="circ3" presStyleLbl="vennNode1" presStyleIdx="2" presStyleCnt="3" custLinFactNeighborY="231"/>
      <dgm:spPr/>
    </dgm:pt>
    <dgm:pt modelId="{DEF8896D-3C73-4362-8138-5EF2183BBC90}" type="pres">
      <dgm:prSet presAssocID="{82E6A930-14C1-4BF1-B4D3-0AAD502513E5}" presName="circ3Tx" presStyleLbl="revTx" presStyleIdx="0" presStyleCnt="0">
        <dgm:presLayoutVars>
          <dgm:chMax val="0"/>
          <dgm:chPref val="0"/>
          <dgm:bulletEnabled val="1"/>
        </dgm:presLayoutVars>
      </dgm:prSet>
      <dgm:spPr/>
    </dgm:pt>
  </dgm:ptLst>
  <dgm:cxnLst>
    <dgm:cxn modelId="{44700F06-F413-46D4-8CCE-357EC06C925E}" srcId="{E604F8FC-FDF2-4D50-9AA2-F0024CC31953}" destId="{7E0BB153-33C0-42B0-9FD0-FC4E16D28536}" srcOrd="1" destOrd="0" parTransId="{863DCEC1-D97E-42D2-B602-9DBA466EFF02}" sibTransId="{EB2F0FAE-58E9-42BC-8C87-916F492239D5}"/>
    <dgm:cxn modelId="{8A4E093D-4356-4855-8AA6-E94FC3D3BF01}" type="presOf" srcId="{7E0BB153-33C0-42B0-9FD0-FC4E16D28536}" destId="{35177DB4-569B-4133-A673-DF2E41630FCA}" srcOrd="0" destOrd="0" presId="urn:microsoft.com/office/officeart/2005/8/layout/venn1"/>
    <dgm:cxn modelId="{1F1DF961-A95F-4816-B36D-B7F68E873A3A}" type="presOf" srcId="{82E6A930-14C1-4BF1-B4D3-0AAD502513E5}" destId="{DEF8896D-3C73-4362-8138-5EF2183BBC90}" srcOrd="1" destOrd="0" presId="urn:microsoft.com/office/officeart/2005/8/layout/venn1"/>
    <dgm:cxn modelId="{C85B7270-8379-44CB-94BF-775FD3E28495}" type="presOf" srcId="{D1943955-B73E-449D-BE57-7F283AF9D81B}" destId="{A87AE36A-0B06-4A99-A762-8B4EAE40F4D5}" srcOrd="0" destOrd="0" presId="urn:microsoft.com/office/officeart/2005/8/layout/venn1"/>
    <dgm:cxn modelId="{EE670075-5915-4A2B-A0D4-73009D66DDD1}" srcId="{E604F8FC-FDF2-4D50-9AA2-F0024CC31953}" destId="{D1943955-B73E-449D-BE57-7F283AF9D81B}" srcOrd="0" destOrd="0" parTransId="{E0B00945-D866-4B27-906F-B5219DAED2DE}" sibTransId="{05B6538E-EA1B-46D1-80FC-1724559E2F9D}"/>
    <dgm:cxn modelId="{03318D56-79D9-4EDE-830C-DA9A98EFF4B5}" type="presOf" srcId="{E604F8FC-FDF2-4D50-9AA2-F0024CC31953}" destId="{634D2EF5-E4B1-42D1-A890-AC009B1283B2}" srcOrd="0" destOrd="0" presId="urn:microsoft.com/office/officeart/2005/8/layout/venn1"/>
    <dgm:cxn modelId="{3A896B99-2A0B-4EA4-ADF0-902F644D89E1}" type="presOf" srcId="{D1943955-B73E-449D-BE57-7F283AF9D81B}" destId="{77623FB6-4C31-4AD6-8D61-8E5A247BD342}" srcOrd="1" destOrd="0" presId="urn:microsoft.com/office/officeart/2005/8/layout/venn1"/>
    <dgm:cxn modelId="{740CF5C3-598E-4D7B-A7C3-F2CE7F68357C}" srcId="{E604F8FC-FDF2-4D50-9AA2-F0024CC31953}" destId="{82E6A930-14C1-4BF1-B4D3-0AAD502513E5}" srcOrd="2" destOrd="0" parTransId="{F548D858-BAFB-4782-B186-B101808318B6}" sibTransId="{E75EB208-1904-4D8D-95DF-813CF0844CD0}"/>
    <dgm:cxn modelId="{C7F756C9-6EF1-4072-B8B2-94FFBDA0FC17}" type="presOf" srcId="{7E0BB153-33C0-42B0-9FD0-FC4E16D28536}" destId="{85116EDF-9073-4C77-AD5F-C4F27FB21575}" srcOrd="1" destOrd="0" presId="urn:microsoft.com/office/officeart/2005/8/layout/venn1"/>
    <dgm:cxn modelId="{107545E2-D69F-415E-A569-D86E86358AC4}" type="presOf" srcId="{82E6A930-14C1-4BF1-B4D3-0AAD502513E5}" destId="{42DBCEB6-2B9E-4A1A-BCE3-F702C8A55EAF}" srcOrd="0" destOrd="0" presId="urn:microsoft.com/office/officeart/2005/8/layout/venn1"/>
    <dgm:cxn modelId="{1E3031E9-F005-41B5-BC0B-230654A9DA46}" type="presParOf" srcId="{634D2EF5-E4B1-42D1-A890-AC009B1283B2}" destId="{A87AE36A-0B06-4A99-A762-8B4EAE40F4D5}" srcOrd="0" destOrd="0" presId="urn:microsoft.com/office/officeart/2005/8/layout/venn1"/>
    <dgm:cxn modelId="{2751E940-336E-44E3-A4F4-23C3EA536AFA}" type="presParOf" srcId="{634D2EF5-E4B1-42D1-A890-AC009B1283B2}" destId="{77623FB6-4C31-4AD6-8D61-8E5A247BD342}" srcOrd="1" destOrd="0" presId="urn:microsoft.com/office/officeart/2005/8/layout/venn1"/>
    <dgm:cxn modelId="{29B985B6-A050-4DA2-9A2E-2B11CD080FB5}" type="presParOf" srcId="{634D2EF5-E4B1-42D1-A890-AC009B1283B2}" destId="{35177DB4-569B-4133-A673-DF2E41630FCA}" srcOrd="2" destOrd="0" presId="urn:microsoft.com/office/officeart/2005/8/layout/venn1"/>
    <dgm:cxn modelId="{6FF6EBA3-9C30-448A-A1F9-4C3A9502D8B5}" type="presParOf" srcId="{634D2EF5-E4B1-42D1-A890-AC009B1283B2}" destId="{85116EDF-9073-4C77-AD5F-C4F27FB21575}" srcOrd="3" destOrd="0" presId="urn:microsoft.com/office/officeart/2005/8/layout/venn1"/>
    <dgm:cxn modelId="{578DDD47-63EC-4515-89D9-8561246D3279}" type="presParOf" srcId="{634D2EF5-E4B1-42D1-A890-AC009B1283B2}" destId="{42DBCEB6-2B9E-4A1A-BCE3-F702C8A55EAF}" srcOrd="4" destOrd="0" presId="urn:microsoft.com/office/officeart/2005/8/layout/venn1"/>
    <dgm:cxn modelId="{617B6229-A9EF-4F9F-BA6F-A480759B6615}" type="presParOf" srcId="{634D2EF5-E4B1-42D1-A890-AC009B1283B2}" destId="{DEF8896D-3C73-4362-8138-5EF2183BBC9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983B6-4AFC-4F58-9324-A015A5436638}" type="doc">
      <dgm:prSet loTypeId="urn:microsoft.com/office/officeart/2005/8/layout/venn3" loCatId="relationship" qsTypeId="urn:microsoft.com/office/officeart/2005/8/quickstyle/simple1" qsCatId="simple" csTypeId="urn:microsoft.com/office/officeart/2005/8/colors/accent3_5" csCatId="accent3" phldr="1"/>
      <dgm:spPr/>
      <dgm:t>
        <a:bodyPr/>
        <a:lstStyle/>
        <a:p>
          <a:endParaRPr lang="en-US"/>
        </a:p>
      </dgm:t>
    </dgm:pt>
    <dgm:pt modelId="{52759055-F762-457D-B280-20330BF1EA03}">
      <dgm:prSet phldrT="[Text]"/>
      <dgm:spPr/>
      <dgm:t>
        <a:bodyPr/>
        <a:lstStyle/>
        <a:p>
          <a:r>
            <a:rPr lang="en-US" b="1" dirty="0">
              <a:solidFill>
                <a:srgbClr val="013C5B"/>
              </a:solidFill>
            </a:rPr>
            <a:t>Misuse</a:t>
          </a:r>
          <a:r>
            <a:rPr lang="en-US" b="1" baseline="0" dirty="0">
              <a:solidFill>
                <a:srgbClr val="013C5B"/>
              </a:solidFill>
            </a:rPr>
            <a:t> of Power</a:t>
          </a:r>
          <a:endParaRPr lang="en-US" b="1" dirty="0">
            <a:solidFill>
              <a:srgbClr val="013C5B"/>
            </a:solidFill>
          </a:endParaRPr>
        </a:p>
      </dgm:t>
    </dgm:pt>
    <dgm:pt modelId="{3BC5FD4F-7F1E-4278-97FC-5FA6BB888F26}" type="parTrans" cxnId="{B4F48ADA-50A3-4E3D-BC52-740BCDACA5D0}">
      <dgm:prSet/>
      <dgm:spPr/>
      <dgm:t>
        <a:bodyPr/>
        <a:lstStyle/>
        <a:p>
          <a:endParaRPr lang="en-US"/>
        </a:p>
      </dgm:t>
    </dgm:pt>
    <dgm:pt modelId="{29DB0CAA-7844-4786-8F2D-14C369725DE0}" type="sibTrans" cxnId="{B4F48ADA-50A3-4E3D-BC52-740BCDACA5D0}">
      <dgm:prSet/>
      <dgm:spPr/>
      <dgm:t>
        <a:bodyPr/>
        <a:lstStyle/>
        <a:p>
          <a:endParaRPr lang="en-US"/>
        </a:p>
      </dgm:t>
    </dgm:pt>
    <dgm:pt modelId="{8FA9F477-FB15-42A3-9A12-5A2D093AA2FF}">
      <dgm:prSet phldrT="[Text]"/>
      <dgm:spPr/>
      <dgm:t>
        <a:bodyPr/>
        <a:lstStyle/>
        <a:p>
          <a:r>
            <a:rPr lang="en-US" b="1" dirty="0">
              <a:solidFill>
                <a:srgbClr val="013C5B"/>
              </a:solidFill>
            </a:rPr>
            <a:t>Lack of Awareness</a:t>
          </a:r>
        </a:p>
      </dgm:t>
    </dgm:pt>
    <dgm:pt modelId="{5C1E2F97-076B-499D-B2EF-68106D26366C}" type="parTrans" cxnId="{AD9F3873-805B-444E-87FA-98C393913F0C}">
      <dgm:prSet/>
      <dgm:spPr/>
      <dgm:t>
        <a:bodyPr/>
        <a:lstStyle/>
        <a:p>
          <a:endParaRPr lang="en-US"/>
        </a:p>
      </dgm:t>
    </dgm:pt>
    <dgm:pt modelId="{2A48C7DB-A673-416A-AAC9-52769FBD58D8}" type="sibTrans" cxnId="{AD9F3873-805B-444E-87FA-98C393913F0C}">
      <dgm:prSet/>
      <dgm:spPr/>
      <dgm:t>
        <a:bodyPr/>
        <a:lstStyle/>
        <a:p>
          <a:endParaRPr lang="en-US"/>
        </a:p>
      </dgm:t>
    </dgm:pt>
    <dgm:pt modelId="{24AB4609-3430-4078-8A34-42A74572DA56}">
      <dgm:prSet phldrT="[Text]"/>
      <dgm:spPr/>
      <dgm:t>
        <a:bodyPr/>
        <a:lstStyle/>
        <a:p>
          <a:r>
            <a:rPr lang="en-US" b="1" dirty="0">
              <a:solidFill>
                <a:srgbClr val="013C5B"/>
              </a:solidFill>
            </a:rPr>
            <a:t>Anger</a:t>
          </a:r>
        </a:p>
      </dgm:t>
    </dgm:pt>
    <dgm:pt modelId="{1BD50A32-8165-4D8F-AE56-7896A8681025}" type="parTrans" cxnId="{5523C720-A026-49F3-BB7C-BF26529BDDE4}">
      <dgm:prSet/>
      <dgm:spPr/>
      <dgm:t>
        <a:bodyPr/>
        <a:lstStyle/>
        <a:p>
          <a:endParaRPr lang="en-US"/>
        </a:p>
      </dgm:t>
    </dgm:pt>
    <dgm:pt modelId="{FA52CDA8-00B2-4C97-BCF7-14CD56F63A05}" type="sibTrans" cxnId="{5523C720-A026-49F3-BB7C-BF26529BDDE4}">
      <dgm:prSet/>
      <dgm:spPr/>
      <dgm:t>
        <a:bodyPr/>
        <a:lstStyle/>
        <a:p>
          <a:endParaRPr lang="en-US"/>
        </a:p>
      </dgm:t>
    </dgm:pt>
    <dgm:pt modelId="{8760A8AC-EBEB-4F91-88B3-CBB0F51C332E}" type="pres">
      <dgm:prSet presAssocID="{433983B6-4AFC-4F58-9324-A015A5436638}" presName="Name0" presStyleCnt="0">
        <dgm:presLayoutVars>
          <dgm:dir/>
          <dgm:resizeHandles val="exact"/>
        </dgm:presLayoutVars>
      </dgm:prSet>
      <dgm:spPr/>
    </dgm:pt>
    <dgm:pt modelId="{565A51BC-9808-4759-96B5-7AD155260BE0}" type="pres">
      <dgm:prSet presAssocID="{52759055-F762-457D-B280-20330BF1EA03}" presName="Name5" presStyleLbl="vennNode1" presStyleIdx="0" presStyleCnt="3">
        <dgm:presLayoutVars>
          <dgm:bulletEnabled val="1"/>
        </dgm:presLayoutVars>
      </dgm:prSet>
      <dgm:spPr/>
    </dgm:pt>
    <dgm:pt modelId="{41B4D635-6576-47FD-A6ED-FFD1C5231030}" type="pres">
      <dgm:prSet presAssocID="{29DB0CAA-7844-4786-8F2D-14C369725DE0}" presName="space" presStyleCnt="0"/>
      <dgm:spPr/>
    </dgm:pt>
    <dgm:pt modelId="{6D86688B-3960-4AF6-A0F1-9BC0CFB7D6E0}" type="pres">
      <dgm:prSet presAssocID="{8FA9F477-FB15-42A3-9A12-5A2D093AA2FF}" presName="Name5" presStyleLbl="vennNode1" presStyleIdx="1" presStyleCnt="3">
        <dgm:presLayoutVars>
          <dgm:bulletEnabled val="1"/>
        </dgm:presLayoutVars>
      </dgm:prSet>
      <dgm:spPr/>
    </dgm:pt>
    <dgm:pt modelId="{78FB45A3-A9FC-47F1-8F3A-9965DA187FD8}" type="pres">
      <dgm:prSet presAssocID="{2A48C7DB-A673-416A-AAC9-52769FBD58D8}" presName="space" presStyleCnt="0"/>
      <dgm:spPr/>
    </dgm:pt>
    <dgm:pt modelId="{D34CD6D6-2E89-420F-A3DC-6D48AB12243D}" type="pres">
      <dgm:prSet presAssocID="{24AB4609-3430-4078-8A34-42A74572DA56}" presName="Name5" presStyleLbl="vennNode1" presStyleIdx="2" presStyleCnt="3">
        <dgm:presLayoutVars>
          <dgm:bulletEnabled val="1"/>
        </dgm:presLayoutVars>
      </dgm:prSet>
      <dgm:spPr/>
    </dgm:pt>
  </dgm:ptLst>
  <dgm:cxnLst>
    <dgm:cxn modelId="{AF7DD902-A50C-4304-AE90-273712835D92}" type="presOf" srcId="{24AB4609-3430-4078-8A34-42A74572DA56}" destId="{D34CD6D6-2E89-420F-A3DC-6D48AB12243D}" srcOrd="0" destOrd="0" presId="urn:microsoft.com/office/officeart/2005/8/layout/venn3"/>
    <dgm:cxn modelId="{5523C720-A026-49F3-BB7C-BF26529BDDE4}" srcId="{433983B6-4AFC-4F58-9324-A015A5436638}" destId="{24AB4609-3430-4078-8A34-42A74572DA56}" srcOrd="2" destOrd="0" parTransId="{1BD50A32-8165-4D8F-AE56-7896A8681025}" sibTransId="{FA52CDA8-00B2-4C97-BCF7-14CD56F63A05}"/>
    <dgm:cxn modelId="{AD9F3873-805B-444E-87FA-98C393913F0C}" srcId="{433983B6-4AFC-4F58-9324-A015A5436638}" destId="{8FA9F477-FB15-42A3-9A12-5A2D093AA2FF}" srcOrd="1" destOrd="0" parTransId="{5C1E2F97-076B-499D-B2EF-68106D26366C}" sibTransId="{2A48C7DB-A673-416A-AAC9-52769FBD58D8}"/>
    <dgm:cxn modelId="{E3BFCB86-2637-4F2A-A184-B61553FF5382}" type="presOf" srcId="{52759055-F762-457D-B280-20330BF1EA03}" destId="{565A51BC-9808-4759-96B5-7AD155260BE0}" srcOrd="0" destOrd="0" presId="urn:microsoft.com/office/officeart/2005/8/layout/venn3"/>
    <dgm:cxn modelId="{A9465D94-9C5B-41A2-A454-979984841E2A}" type="presOf" srcId="{433983B6-4AFC-4F58-9324-A015A5436638}" destId="{8760A8AC-EBEB-4F91-88B3-CBB0F51C332E}" srcOrd="0" destOrd="0" presId="urn:microsoft.com/office/officeart/2005/8/layout/venn3"/>
    <dgm:cxn modelId="{50274797-8515-4A50-9B1A-CE2DB2662835}" type="presOf" srcId="{8FA9F477-FB15-42A3-9A12-5A2D093AA2FF}" destId="{6D86688B-3960-4AF6-A0F1-9BC0CFB7D6E0}" srcOrd="0" destOrd="0" presId="urn:microsoft.com/office/officeart/2005/8/layout/venn3"/>
    <dgm:cxn modelId="{B4F48ADA-50A3-4E3D-BC52-740BCDACA5D0}" srcId="{433983B6-4AFC-4F58-9324-A015A5436638}" destId="{52759055-F762-457D-B280-20330BF1EA03}" srcOrd="0" destOrd="0" parTransId="{3BC5FD4F-7F1E-4278-97FC-5FA6BB888F26}" sibTransId="{29DB0CAA-7844-4786-8F2D-14C369725DE0}"/>
    <dgm:cxn modelId="{9BB0F3CE-53C1-434B-976C-F6E515114286}" type="presParOf" srcId="{8760A8AC-EBEB-4F91-88B3-CBB0F51C332E}" destId="{565A51BC-9808-4759-96B5-7AD155260BE0}" srcOrd="0" destOrd="0" presId="urn:microsoft.com/office/officeart/2005/8/layout/venn3"/>
    <dgm:cxn modelId="{B6870F9C-CC26-4668-AA4D-34C79896FEEA}" type="presParOf" srcId="{8760A8AC-EBEB-4F91-88B3-CBB0F51C332E}" destId="{41B4D635-6576-47FD-A6ED-FFD1C5231030}" srcOrd="1" destOrd="0" presId="urn:microsoft.com/office/officeart/2005/8/layout/venn3"/>
    <dgm:cxn modelId="{8138D7B8-C75D-44D8-8882-D4FBB72B1087}" type="presParOf" srcId="{8760A8AC-EBEB-4F91-88B3-CBB0F51C332E}" destId="{6D86688B-3960-4AF6-A0F1-9BC0CFB7D6E0}" srcOrd="2" destOrd="0" presId="urn:microsoft.com/office/officeart/2005/8/layout/venn3"/>
    <dgm:cxn modelId="{0E4DC455-70D5-40ED-8009-DA82990D1CBC}" type="presParOf" srcId="{8760A8AC-EBEB-4F91-88B3-CBB0F51C332E}" destId="{78FB45A3-A9FC-47F1-8F3A-9965DA187FD8}" srcOrd="3" destOrd="0" presId="urn:microsoft.com/office/officeart/2005/8/layout/venn3"/>
    <dgm:cxn modelId="{5071F27D-652C-4537-A998-D50423D93925}" type="presParOf" srcId="{8760A8AC-EBEB-4F91-88B3-CBB0F51C332E}" destId="{D34CD6D6-2E89-420F-A3DC-6D48AB12243D}"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E36A-0B06-4A99-A762-8B4EAE40F4D5}">
      <dsp:nvSpPr>
        <dsp:cNvPr id="0" name=""/>
        <dsp:cNvSpPr/>
      </dsp:nvSpPr>
      <dsp:spPr>
        <a:xfrm>
          <a:off x="2289174" y="47624"/>
          <a:ext cx="2286000" cy="2286000"/>
        </a:xfrm>
        <a:prstGeom prst="ellipse">
          <a:avLst/>
        </a:prstGeom>
        <a:solidFill>
          <a:schemeClr val="accent1">
            <a:shade val="80000"/>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13C5B"/>
              </a:solidFill>
            </a:rPr>
            <a:t>Leadership</a:t>
          </a:r>
        </a:p>
      </dsp:txBody>
      <dsp:txXfrm>
        <a:off x="2593975" y="447674"/>
        <a:ext cx="1676400" cy="1028700"/>
      </dsp:txXfrm>
    </dsp:sp>
    <dsp:sp modelId="{35177DB4-569B-4133-A673-DF2E41630FCA}">
      <dsp:nvSpPr>
        <dsp:cNvPr id="0" name=""/>
        <dsp:cNvSpPr/>
      </dsp:nvSpPr>
      <dsp:spPr>
        <a:xfrm>
          <a:off x="3114039" y="1476375"/>
          <a:ext cx="2286000" cy="2286000"/>
        </a:xfrm>
        <a:prstGeom prst="ellipse">
          <a:avLst/>
        </a:prstGeom>
        <a:solidFill>
          <a:schemeClr val="accent1">
            <a:shade val="80000"/>
            <a:alpha val="50000"/>
            <a:hueOff val="65"/>
            <a:satOff val="-564"/>
            <a:lumOff val="2100"/>
            <a:alpha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13C5B"/>
              </a:solidFill>
            </a:rPr>
            <a:t>Priming</a:t>
          </a:r>
        </a:p>
      </dsp:txBody>
      <dsp:txXfrm>
        <a:off x="3813175" y="2066924"/>
        <a:ext cx="1371600" cy="1257300"/>
      </dsp:txXfrm>
    </dsp:sp>
    <dsp:sp modelId="{42DBCEB6-2B9E-4A1A-BCE3-F702C8A55EAF}">
      <dsp:nvSpPr>
        <dsp:cNvPr id="0" name=""/>
        <dsp:cNvSpPr/>
      </dsp:nvSpPr>
      <dsp:spPr>
        <a:xfrm>
          <a:off x="1464309" y="1481655"/>
          <a:ext cx="2286000" cy="2286000"/>
        </a:xfrm>
        <a:prstGeom prst="ellipse">
          <a:avLst/>
        </a:prstGeom>
        <a:solidFill>
          <a:schemeClr val="accent1">
            <a:shade val="80000"/>
            <a:alpha val="50000"/>
            <a:hueOff val="130"/>
            <a:satOff val="-1128"/>
            <a:lumOff val="4199"/>
            <a:alphaOff val="3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13C5B"/>
              </a:solidFill>
            </a:rPr>
            <a:t>Rarity</a:t>
          </a:r>
        </a:p>
      </dsp:txBody>
      <dsp:txXfrm>
        <a:off x="1679574" y="2072205"/>
        <a:ext cx="1371600" cy="1257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A51BC-9808-4759-96B5-7AD155260BE0}">
      <dsp:nvSpPr>
        <dsp:cNvPr id="0" name=""/>
        <dsp:cNvSpPr/>
      </dsp:nvSpPr>
      <dsp:spPr>
        <a:xfrm>
          <a:off x="2411" y="482550"/>
          <a:ext cx="2108299" cy="2108299"/>
        </a:xfrm>
        <a:prstGeom prst="ellipse">
          <a:avLst/>
        </a:prstGeom>
        <a:solidFill>
          <a:schemeClr val="accent3">
            <a:shade val="80000"/>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027" tIns="24130" rIns="116027"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13C5B"/>
              </a:solidFill>
            </a:rPr>
            <a:t>Misuse</a:t>
          </a:r>
          <a:r>
            <a:rPr lang="en-US" sz="1900" b="1" kern="1200" baseline="0" dirty="0">
              <a:solidFill>
                <a:srgbClr val="013C5B"/>
              </a:solidFill>
            </a:rPr>
            <a:t> of Power</a:t>
          </a:r>
          <a:endParaRPr lang="en-US" sz="1900" b="1" kern="1200" dirty="0">
            <a:solidFill>
              <a:srgbClr val="013C5B"/>
            </a:solidFill>
          </a:endParaRPr>
        </a:p>
      </dsp:txBody>
      <dsp:txXfrm>
        <a:off x="311164" y="791303"/>
        <a:ext cx="1490793" cy="1490793"/>
      </dsp:txXfrm>
    </dsp:sp>
    <dsp:sp modelId="{6D86688B-3960-4AF6-A0F1-9BC0CFB7D6E0}">
      <dsp:nvSpPr>
        <dsp:cNvPr id="0" name=""/>
        <dsp:cNvSpPr/>
      </dsp:nvSpPr>
      <dsp:spPr>
        <a:xfrm>
          <a:off x="1689050" y="482550"/>
          <a:ext cx="2108299" cy="2108299"/>
        </a:xfrm>
        <a:prstGeom prst="ellipse">
          <a:avLst/>
        </a:prstGeom>
        <a:solidFill>
          <a:schemeClr val="accent3">
            <a:shade val="80000"/>
            <a:alpha val="50000"/>
            <a:hueOff val="-20"/>
            <a:satOff val="-529"/>
            <a:lumOff val="2224"/>
            <a:alpha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027" tIns="24130" rIns="116027"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13C5B"/>
              </a:solidFill>
            </a:rPr>
            <a:t>Lack of Awareness</a:t>
          </a:r>
        </a:p>
      </dsp:txBody>
      <dsp:txXfrm>
        <a:off x="1997803" y="791303"/>
        <a:ext cx="1490793" cy="1490793"/>
      </dsp:txXfrm>
    </dsp:sp>
    <dsp:sp modelId="{D34CD6D6-2E89-420F-A3DC-6D48AB12243D}">
      <dsp:nvSpPr>
        <dsp:cNvPr id="0" name=""/>
        <dsp:cNvSpPr/>
      </dsp:nvSpPr>
      <dsp:spPr>
        <a:xfrm>
          <a:off x="3375689" y="482550"/>
          <a:ext cx="2108299" cy="2108299"/>
        </a:xfrm>
        <a:prstGeom prst="ellipse">
          <a:avLst/>
        </a:prstGeom>
        <a:solidFill>
          <a:schemeClr val="accent3">
            <a:shade val="80000"/>
            <a:alpha val="50000"/>
            <a:hueOff val="-40"/>
            <a:satOff val="-1057"/>
            <a:lumOff val="4449"/>
            <a:alphaOff val="3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027" tIns="24130" rIns="116027"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13C5B"/>
              </a:solidFill>
            </a:rPr>
            <a:t>Anger</a:t>
          </a:r>
        </a:p>
      </dsp:txBody>
      <dsp:txXfrm>
        <a:off x="3684442" y="791303"/>
        <a:ext cx="1490793" cy="14907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B41B4-AF09-422A-8F26-E2DD914E349C}"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49BED-5C60-4FC0-A73C-E4CB455625FE}" type="slidenum">
              <a:rPr lang="en-US" smtClean="0"/>
              <a:t>‹#›</a:t>
            </a:fld>
            <a:endParaRPr lang="en-US"/>
          </a:p>
        </p:txBody>
      </p:sp>
    </p:spTree>
    <p:extLst>
      <p:ext uri="{BB962C8B-B14F-4D97-AF65-F5344CB8AC3E}">
        <p14:creationId xmlns:p14="http://schemas.microsoft.com/office/powerpoint/2010/main" val="175661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pp.leg.wa.gov/RCW/default.aspx?cite=42.56" TargetMode="External"/><Relationship Id="rId7" Type="http://schemas.openxmlformats.org/officeDocument/2006/relationships/hyperlink" Target="http://app.leg.wa.gov/wac/default.aspx?cite=392-190-07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app.leg.wa.gov/wac/default.aspx?cite=392-190-065" TargetMode="External"/><Relationship Id="rId5" Type="http://schemas.openxmlformats.org/officeDocument/2006/relationships/hyperlink" Target="http://app.leg.wa.gov/wac/default.aspx?cite=392-190-056" TargetMode="External"/><Relationship Id="rId4" Type="http://schemas.openxmlformats.org/officeDocument/2006/relationships/hyperlink" Target="http://app.leg.wa.gov/RCW/default.aspx?cite=26.44.0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p:spPr>
        <p:txBody>
          <a:bodyPr/>
          <a:lstStyle>
            <a:lvl1pPr defTabSz="914145" eaLnBrk="0" hangingPunct="0">
              <a:defRPr>
                <a:solidFill>
                  <a:schemeClr val="tx1"/>
                </a:solidFill>
                <a:latin typeface="Times New Roman" charset="0"/>
                <a:ea typeface="ＭＳ Ｐゴシック" charset="0"/>
              </a:defRPr>
            </a:lvl1pPr>
            <a:lvl2pPr marL="728823" indent="-280316" defTabSz="914145" eaLnBrk="0" hangingPunct="0">
              <a:defRPr>
                <a:solidFill>
                  <a:schemeClr val="tx1"/>
                </a:solidFill>
                <a:latin typeface="Times New Roman" charset="0"/>
                <a:ea typeface="ＭＳ Ｐゴシック" charset="0"/>
              </a:defRPr>
            </a:lvl2pPr>
            <a:lvl3pPr marL="1121268" indent="-224253" defTabSz="914145" eaLnBrk="0" hangingPunct="0">
              <a:defRPr>
                <a:solidFill>
                  <a:schemeClr val="tx1"/>
                </a:solidFill>
                <a:latin typeface="Times New Roman" charset="0"/>
                <a:ea typeface="ＭＳ Ｐゴシック" charset="0"/>
              </a:defRPr>
            </a:lvl3pPr>
            <a:lvl4pPr marL="1569773" indent="-224253" defTabSz="914145" eaLnBrk="0" hangingPunct="0">
              <a:defRPr>
                <a:solidFill>
                  <a:schemeClr val="tx1"/>
                </a:solidFill>
                <a:latin typeface="Times New Roman" charset="0"/>
                <a:ea typeface="ＭＳ Ｐゴシック" charset="0"/>
              </a:defRPr>
            </a:lvl4pPr>
            <a:lvl5pPr marL="2018282" indent="-224253" defTabSz="914145" eaLnBrk="0" hangingPunct="0">
              <a:defRPr>
                <a:solidFill>
                  <a:schemeClr val="tx1"/>
                </a:solidFill>
                <a:latin typeface="Times New Roman" charset="0"/>
                <a:ea typeface="ＭＳ Ｐゴシック" charset="0"/>
              </a:defRPr>
            </a:lvl5pPr>
            <a:lvl6pPr marL="2466788" indent="-224253" defTabSz="914145" eaLnBrk="0" fontAlgn="base" hangingPunct="0">
              <a:spcBef>
                <a:spcPct val="0"/>
              </a:spcBef>
              <a:spcAft>
                <a:spcPct val="0"/>
              </a:spcAft>
              <a:defRPr>
                <a:solidFill>
                  <a:schemeClr val="tx1"/>
                </a:solidFill>
                <a:latin typeface="Times New Roman" charset="0"/>
                <a:ea typeface="ＭＳ Ｐゴシック" charset="0"/>
              </a:defRPr>
            </a:lvl6pPr>
            <a:lvl7pPr marL="2915294" indent="-224253" defTabSz="914145" eaLnBrk="0" fontAlgn="base" hangingPunct="0">
              <a:spcBef>
                <a:spcPct val="0"/>
              </a:spcBef>
              <a:spcAft>
                <a:spcPct val="0"/>
              </a:spcAft>
              <a:defRPr>
                <a:solidFill>
                  <a:schemeClr val="tx1"/>
                </a:solidFill>
                <a:latin typeface="Times New Roman" charset="0"/>
                <a:ea typeface="ＭＳ Ｐゴシック" charset="0"/>
              </a:defRPr>
            </a:lvl7pPr>
            <a:lvl8pPr marL="3363802" indent="-224253" defTabSz="914145" eaLnBrk="0" fontAlgn="base" hangingPunct="0">
              <a:spcBef>
                <a:spcPct val="0"/>
              </a:spcBef>
              <a:spcAft>
                <a:spcPct val="0"/>
              </a:spcAft>
              <a:defRPr>
                <a:solidFill>
                  <a:schemeClr val="tx1"/>
                </a:solidFill>
                <a:latin typeface="Times New Roman" charset="0"/>
                <a:ea typeface="ＭＳ Ｐゴシック" charset="0"/>
              </a:defRPr>
            </a:lvl8pPr>
            <a:lvl9pPr marL="3812308" indent="-224253" defTabSz="914145" eaLnBrk="0" fontAlgn="base" hangingPunct="0">
              <a:spcBef>
                <a:spcPct val="0"/>
              </a:spcBef>
              <a:spcAft>
                <a:spcPct val="0"/>
              </a:spcAft>
              <a:defRPr>
                <a:solidFill>
                  <a:schemeClr val="tx1"/>
                </a:solidFill>
                <a:latin typeface="Times New Roman" charset="0"/>
                <a:ea typeface="ＭＳ Ｐゴシック" charset="0"/>
              </a:defRPr>
            </a:lvl9pPr>
          </a:lstStyle>
          <a:p>
            <a:pPr>
              <a:defRPr/>
            </a:pPr>
            <a:fld id="{04DF2668-A373-4D88-A625-CFC7BDCECCB3}" type="slidenum">
              <a:rPr lang="en-US">
                <a:latin typeface="Times" charset="0"/>
              </a:rPr>
              <a:pPr>
                <a:defRPr/>
              </a:pPr>
              <a:t>2</a:t>
            </a:fld>
            <a:endParaRPr lang="en-US" dirty="0">
              <a:latin typeface="Times"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a:t>◊ Many organizations deal with professional boundaries as a </a:t>
            </a:r>
            <a:r>
              <a:rPr lang="ja-JP" altLang="en-US"/>
              <a:t>“</a:t>
            </a:r>
            <a:r>
              <a:rPr lang="en-US"/>
              <a:t>people problem</a:t>
            </a:r>
            <a:r>
              <a:rPr lang="ja-JP" altLang="en-US"/>
              <a:t>”</a:t>
            </a:r>
            <a:r>
              <a:rPr lang="en-US"/>
              <a:t> and deal with  </a:t>
            </a:r>
          </a:p>
          <a:p>
            <a:pPr eaLnBrk="1" hangingPunct="1"/>
            <a:r>
              <a:rPr lang="en-US"/>
              <a:t>   only when an employee behaves inappropriately. The organization does not deal with boundary violations </a:t>
            </a:r>
          </a:p>
          <a:p>
            <a:pPr eaLnBrk="1" hangingPunct="1"/>
            <a:r>
              <a:rPr lang="en-US"/>
              <a:t>   as an </a:t>
            </a:r>
            <a:r>
              <a:rPr lang="ja-JP" altLang="en-US"/>
              <a:t>“</a:t>
            </a:r>
            <a:r>
              <a:rPr lang="en-US"/>
              <a:t>organization problem</a:t>
            </a:r>
            <a:r>
              <a:rPr lang="ja-JP" altLang="en-US"/>
              <a:t>”</a:t>
            </a:r>
            <a:r>
              <a:rPr lang="en-US"/>
              <a:t> therefore they have no clear systemic program of prevention.  A primary goal of this workshop is to emphasize the importance to develop and enforce a prevention program (Shoop). Safety plans </a:t>
            </a:r>
          </a:p>
          <a:p>
            <a:pPr eaLnBrk="1" hangingPunct="1"/>
            <a:r>
              <a:rPr lang="en-US"/>
              <a:t>   typically list 4 distinct areas of addressing problems: prevention, intervention, crisis response, and recovery.  Too</a:t>
            </a:r>
          </a:p>
          <a:p>
            <a:pPr eaLnBrk="1" hangingPunct="1"/>
            <a:r>
              <a:rPr lang="en-US"/>
              <a:t>   often sexual exploitation in schools is addressed in the </a:t>
            </a:r>
            <a:r>
              <a:rPr lang="ja-JP" altLang="en-US"/>
              <a:t>“</a:t>
            </a:r>
            <a:r>
              <a:rPr lang="en-US"/>
              <a:t>crisis response</a:t>
            </a:r>
            <a:r>
              <a:rPr lang="ja-JP" altLang="en-US"/>
              <a:t>”</a:t>
            </a:r>
            <a:r>
              <a:rPr lang="en-US"/>
              <a:t> mode.  To effectively address this </a:t>
            </a:r>
          </a:p>
          <a:p>
            <a:pPr eaLnBrk="1" hangingPunct="1"/>
            <a:r>
              <a:rPr lang="en-US"/>
              <a:t>   problem, we must focus our attention on prevention and intervention.  More specific: focus on boundary </a:t>
            </a:r>
          </a:p>
          <a:p>
            <a:pPr eaLnBrk="1" hangingPunct="1"/>
            <a:r>
              <a:rPr lang="en-US"/>
              <a:t>   invasions before the behavior leads to sexual harassment or a hostile work environment.</a:t>
            </a:r>
          </a:p>
        </p:txBody>
      </p:sp>
    </p:spTree>
    <p:extLst>
      <p:ext uri="{BB962C8B-B14F-4D97-AF65-F5344CB8AC3E}">
        <p14:creationId xmlns:p14="http://schemas.microsoft.com/office/powerpoint/2010/main" val="20530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3204CC24-502F-4DB7-BC22-DACDBF09DD5A}"/>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01521ED3-CC1D-4F64-811F-8EEE4EED46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Michigan State AD</a:t>
            </a:r>
          </a:p>
        </p:txBody>
      </p:sp>
      <p:sp>
        <p:nvSpPr>
          <p:cNvPr id="82948" name="Slide Number Placeholder 3">
            <a:extLst>
              <a:ext uri="{FF2B5EF4-FFF2-40B4-BE49-F238E27FC236}">
                <a16:creationId xmlns:a16="http://schemas.microsoft.com/office/drawing/2014/main" id="{02F6E05B-B191-4AFF-B10B-8F912EA78F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B92500-0C6F-4077-9C66-0887BFB44875}" type="slidenum">
              <a:rPr lang="en-US" altLang="en-US" smtClean="0"/>
              <a:pPr/>
              <a:t>15</a:t>
            </a:fld>
            <a:endParaRPr lang="en-US" altLang="en-US"/>
          </a:p>
        </p:txBody>
      </p:sp>
    </p:spTree>
    <p:extLst>
      <p:ext uri="{BB962C8B-B14F-4D97-AF65-F5344CB8AC3E}">
        <p14:creationId xmlns:p14="http://schemas.microsoft.com/office/powerpoint/2010/main" val="256519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Three of the charges applied to victims under 13, and three applied to victims 13 to 15 years old. Other charges were dismissed or reduced as part of a plea agreement. All 125 victims who reported assaults to Michigan State Police will be allowed to give victim impact statements at Nassar's sentencing in January, according to the plea deal.</a:t>
            </a:r>
          </a:p>
          <a:p>
            <a:r>
              <a:rPr lang="en-US" sz="1200" b="0" i="0" kern="1200" dirty="0">
                <a:solidFill>
                  <a:schemeClr val="tx1"/>
                </a:solidFill>
                <a:effectLst/>
                <a:latin typeface="+mn-lt"/>
                <a:ea typeface="+mn-ea"/>
                <a:cs typeface="+mn-cs"/>
              </a:rPr>
              <a:t>Nassar made a short statement apologizing and saying he was hopeful the community could move forward.</a:t>
            </a:r>
          </a:p>
          <a:p>
            <a:r>
              <a:rPr lang="en-US" sz="1200" b="0" i="0" kern="1200" dirty="0">
                <a:solidFill>
                  <a:schemeClr val="tx1"/>
                </a:solidFill>
                <a:effectLst/>
                <a:latin typeface="+mn-lt"/>
                <a:ea typeface="+mn-ea"/>
                <a:cs typeface="+mn-cs"/>
              </a:rPr>
              <a:t>"For all those involved, I'm so horribly sorry that this was like a match that turned into a forest fire out of control," he said. "I have no animosity toward anyone. I just want healing. ... We need to move forward in a sense of growth and healing and I pray (for) that."</a:t>
            </a:r>
          </a:p>
          <a:p>
            <a:r>
              <a:rPr lang="en-US" sz="1200" b="0" i="0" kern="1200" dirty="0">
                <a:solidFill>
                  <a:schemeClr val="tx1"/>
                </a:solidFill>
                <a:effectLst/>
                <a:latin typeface="+mn-lt"/>
                <a:ea typeface="+mn-ea"/>
                <a:cs typeface="+mn-cs"/>
              </a:rPr>
              <a:t>Judge Rosemarie </a:t>
            </a:r>
            <a:r>
              <a:rPr lang="en-US" sz="1200" b="0" i="0" kern="1200" dirty="0" err="1">
                <a:solidFill>
                  <a:schemeClr val="tx1"/>
                </a:solidFill>
                <a:effectLst/>
                <a:latin typeface="+mn-lt"/>
                <a:ea typeface="+mn-ea"/>
                <a:cs typeface="+mn-cs"/>
              </a:rPr>
              <a:t>Aquilina</a:t>
            </a:r>
            <a:r>
              <a:rPr lang="en-US" sz="1200" b="0" i="0" kern="1200" dirty="0">
                <a:solidFill>
                  <a:schemeClr val="tx1"/>
                </a:solidFill>
                <a:effectLst/>
                <a:latin typeface="+mn-lt"/>
                <a:ea typeface="+mn-ea"/>
                <a:cs typeface="+mn-cs"/>
              </a:rPr>
              <a:t> said Nassar violated the trust of his patients, and she praised the victims for coming forward</a:t>
            </a:r>
          </a:p>
          <a:p>
            <a:endParaRPr lang="en-US" dirty="0"/>
          </a:p>
        </p:txBody>
      </p:sp>
      <p:sp>
        <p:nvSpPr>
          <p:cNvPr id="4" name="Slide Number Placeholder 3"/>
          <p:cNvSpPr>
            <a:spLocks noGrp="1"/>
          </p:cNvSpPr>
          <p:nvPr>
            <p:ph type="sldNum" sz="quarter" idx="10"/>
          </p:nvPr>
        </p:nvSpPr>
        <p:spPr/>
        <p:txBody>
          <a:bodyPr/>
          <a:lstStyle/>
          <a:p>
            <a:pPr>
              <a:defRPr/>
            </a:pPr>
            <a:fld id="{C849DC84-9D58-4837-9E12-E73A3A222A9C}" type="slidenum">
              <a:rPr lang="en-US" altLang="en-US" smtClean="0"/>
              <a:pPr>
                <a:defRPr/>
              </a:pPr>
              <a:t>16</a:t>
            </a:fld>
            <a:endParaRPr lang="en-US" altLang="en-US"/>
          </a:p>
        </p:txBody>
      </p:sp>
    </p:spTree>
    <p:extLst>
      <p:ext uri="{BB962C8B-B14F-4D97-AF65-F5344CB8AC3E}">
        <p14:creationId xmlns:p14="http://schemas.microsoft.com/office/powerpoint/2010/main" val="254514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D6A3448-2468-40C8-AD7F-5E6E6EA8282B}"/>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F7B14F6A-F719-4C35-AFBB-E00676F6DC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words are often interchanable but there are differences:  Though both are aggrressive acts sometimes committed by high school students they are different.  Bullying is an intentioal act of aggression that is meant to harm a victim either physically, psychologically or both.  Bullies usually operate alone or in small groupls and choose to victimize individuals whom they perceive as vulnerable.  Bullies often times attack victims who are smaller younger in age or lower social-economic status.  There are no traditions involved in bullying nor are there authority figures or leaders.  Bullies usually want something- mayne money maybe student’s lunch or to just belittle the person.  With bullies it may be more about power and ensuring a status.  Often peers of the bullies are completely intimidated by the bully and so respect appears to be there but really it is more just a fear</a:t>
            </a:r>
          </a:p>
          <a:p>
            <a:r>
              <a:rPr lang="en-US" altLang="en-US"/>
              <a:t>Hazing involves a large enough group where some participants are hazers, some are watchers and some are the hazers.  The hazers are acting on behalf of a group and usually have no intent to harm or to gain individual status or objects but to just continue the tradition.  </a:t>
            </a:r>
          </a:p>
          <a:p>
            <a:r>
              <a:rPr lang="en-US" altLang="en-US"/>
              <a:t>Both hazing and bullying behavior has intensified the past few years in frequency and intensity and both now have crossed into areas of legal responsibilities</a:t>
            </a:r>
          </a:p>
        </p:txBody>
      </p:sp>
      <p:sp>
        <p:nvSpPr>
          <p:cNvPr id="62468" name="Slide Number Placeholder 3">
            <a:extLst>
              <a:ext uri="{FF2B5EF4-FFF2-40B4-BE49-F238E27FC236}">
                <a16:creationId xmlns:a16="http://schemas.microsoft.com/office/drawing/2014/main" id="{AF52D5AF-80DD-40D1-AA44-B1F27E8901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EC58F4-E5A6-4C50-980E-702F5EB64371}" type="slidenum">
              <a:rPr lang="en-US" altLang="en-US" smtClean="0"/>
              <a:pPr/>
              <a:t>20</a:t>
            </a:fld>
            <a:endParaRPr lang="en-US" altLang="en-US"/>
          </a:p>
        </p:txBody>
      </p:sp>
    </p:spTree>
    <p:extLst>
      <p:ext uri="{BB962C8B-B14F-4D97-AF65-F5344CB8AC3E}">
        <p14:creationId xmlns:p14="http://schemas.microsoft.com/office/powerpoint/2010/main" val="407872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Speech Coalition- We find the ban (</a:t>
            </a:r>
            <a:r>
              <a:rPr lang="en-US" altLang="en-US" dirty="0" err="1"/>
              <a:t>Wa</a:t>
            </a:r>
            <a:r>
              <a:rPr lang="en-US" altLang="en-US" dirty="0"/>
              <a:t>. State ban on all </a:t>
            </a:r>
            <a:r>
              <a:rPr lang="en-US" altLang="en-US" dirty="0" err="1"/>
              <a:t>districtuions</a:t>
            </a:r>
            <a:r>
              <a:rPr lang="en-US" altLang="en-US" dirty="0"/>
              <a:t> of sexual images is not overboard.  It regulates only sexually </a:t>
            </a:r>
            <a:r>
              <a:rPr lang="en-US" altLang="en-US" dirty="0" err="1"/>
              <a:t>expxlicit</a:t>
            </a:r>
            <a:r>
              <a:rPr lang="en-US" altLang="en-US" dirty="0"/>
              <a:t> images of actual children which is speech outside the protections of the First </a:t>
            </a:r>
            <a:r>
              <a:rPr lang="en-US" altLang="en-US" dirty="0" err="1"/>
              <a:t>Admendment</a:t>
            </a:r>
            <a:r>
              <a:rPr lang="en-US" altLang="en-US" dirty="0"/>
              <a:t>.  Because Gray transmitted such an image, his actions do not fall under First Amendment protection- Affirmed the Court of Appeals.</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rgbClr val="CC00CC"/>
                </a:solidFill>
                <a:latin typeface="Times New Roman" panose="02020603050405020304" pitchFamily="18" charset="0"/>
              </a:defRPr>
            </a:lvl1pPr>
            <a:lvl2pPr marL="742950" indent="-285750" defTabSz="939800">
              <a:defRPr sz="2400">
                <a:solidFill>
                  <a:srgbClr val="CC00CC"/>
                </a:solidFill>
                <a:latin typeface="Times New Roman" panose="02020603050405020304" pitchFamily="18" charset="0"/>
              </a:defRPr>
            </a:lvl2pPr>
            <a:lvl3pPr marL="1143000" indent="-228600" defTabSz="939800">
              <a:defRPr sz="2400">
                <a:solidFill>
                  <a:srgbClr val="CC00CC"/>
                </a:solidFill>
                <a:latin typeface="Times New Roman" panose="02020603050405020304" pitchFamily="18" charset="0"/>
              </a:defRPr>
            </a:lvl3pPr>
            <a:lvl4pPr marL="1600200" indent="-228600" defTabSz="939800">
              <a:defRPr sz="2400">
                <a:solidFill>
                  <a:srgbClr val="CC00CC"/>
                </a:solidFill>
                <a:latin typeface="Times New Roman" panose="02020603050405020304" pitchFamily="18" charset="0"/>
              </a:defRPr>
            </a:lvl4pPr>
            <a:lvl5pPr marL="2057400" indent="-228600" defTabSz="939800">
              <a:defRPr sz="2400">
                <a:solidFill>
                  <a:srgbClr val="CC00CC"/>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rgbClr val="CC00CC"/>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rgbClr val="CC00CC"/>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rgbClr val="CC00CC"/>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rgbClr val="CC00CC"/>
                </a:solidFill>
                <a:latin typeface="Times New Roman" panose="02020603050405020304" pitchFamily="18" charset="0"/>
              </a:defRPr>
            </a:lvl9pPr>
          </a:lstStyle>
          <a:p>
            <a:fld id="{51785656-F748-4DF6-9E10-90B5CA46C3E9}" type="slidenum">
              <a:rPr lang="en-US" altLang="en-US" sz="1000">
                <a:latin typeface="Arial" panose="020B0604020202020204" pitchFamily="34" charset="0"/>
              </a:rPr>
              <a:pPr/>
              <a:t>23</a:t>
            </a:fld>
            <a:endParaRPr lang="en-US" altLang="en-US" sz="1000" dirty="0">
              <a:latin typeface="Arial" panose="020B0604020202020204" pitchFamily="34" charset="0"/>
            </a:endParaRPr>
          </a:p>
        </p:txBody>
      </p:sp>
    </p:spTree>
    <p:extLst>
      <p:ext uri="{BB962C8B-B14F-4D97-AF65-F5344CB8AC3E}">
        <p14:creationId xmlns:p14="http://schemas.microsoft.com/office/powerpoint/2010/main" val="1721084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94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38D5147-CB2F-4DF7-92C4-DDCE499CE1B3}"/>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41681288-0FCB-4067-8B67-8D366622696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0484" name="Slide Number Placeholder 3">
            <a:extLst>
              <a:ext uri="{FF2B5EF4-FFF2-40B4-BE49-F238E27FC236}">
                <a16:creationId xmlns:a16="http://schemas.microsoft.com/office/drawing/2014/main" id="{9CA440B5-3D75-4E7D-A5A8-3B4C43D19E6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2C7F0C-0283-4B57-B065-4E94A461AFBD}" type="slidenum">
              <a:rPr lang="en-US" altLang="en-US" smtClean="0">
                <a:solidFill>
                  <a:srgbClr val="000000"/>
                </a:solidFill>
                <a:latin typeface="Arial" panose="020B0604020202020204" pitchFamily="34" charset="0"/>
              </a:rPr>
              <a:pPr>
                <a:spcBef>
                  <a:spcPct val="0"/>
                </a:spcBef>
              </a:pPr>
              <a:t>27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4985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Jersey requires school districts to establish policies between kids and adults and bans teachers from friending kids without written approval from the principal and that any contact with students must be done by school district provided equipment</a:t>
            </a:r>
          </a:p>
          <a:p>
            <a:r>
              <a:rPr lang="en-US" dirty="0"/>
              <a:t>Omaha Neb mandates a 2 hour training on their social media policies PRIOR to any use for all coaches.</a:t>
            </a:r>
          </a:p>
          <a:p>
            <a:r>
              <a:rPr lang="en-US" dirty="0"/>
              <a:t>NOTE:  of the 281 cases 36% were convicted </a:t>
            </a:r>
          </a:p>
        </p:txBody>
      </p:sp>
      <p:sp>
        <p:nvSpPr>
          <p:cNvPr id="4" name="Slide Number Placeholder 3"/>
          <p:cNvSpPr>
            <a:spLocks noGrp="1"/>
          </p:cNvSpPr>
          <p:nvPr>
            <p:ph type="sldNum" sz="quarter" idx="10"/>
          </p:nvPr>
        </p:nvSpPr>
        <p:spPr/>
        <p:txBody>
          <a:bodyPr/>
          <a:lstStyle/>
          <a:p>
            <a:pPr>
              <a:defRPr/>
            </a:pPr>
            <a:fld id="{C849DC84-9D58-4837-9E12-E73A3A222A9C}" type="slidenum">
              <a:rPr lang="en-US" altLang="en-US" smtClean="0"/>
              <a:pPr>
                <a:defRPr/>
              </a:pPr>
              <a:t>28</a:t>
            </a:fld>
            <a:endParaRPr lang="en-US" altLang="en-US" dirty="0"/>
          </a:p>
        </p:txBody>
      </p:sp>
    </p:spTree>
    <p:extLst>
      <p:ext uri="{BB962C8B-B14F-4D97-AF65-F5344CB8AC3E}">
        <p14:creationId xmlns:p14="http://schemas.microsoft.com/office/powerpoint/2010/main" val="2807382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Speech Coalition- We find the ban (</a:t>
            </a:r>
            <a:r>
              <a:rPr lang="en-US" altLang="en-US" dirty="0" err="1"/>
              <a:t>Wa</a:t>
            </a:r>
            <a:r>
              <a:rPr lang="en-US" altLang="en-US" dirty="0"/>
              <a:t>. State ban on all </a:t>
            </a:r>
            <a:r>
              <a:rPr lang="en-US" altLang="en-US" dirty="0" err="1"/>
              <a:t>districtuions</a:t>
            </a:r>
            <a:r>
              <a:rPr lang="en-US" altLang="en-US" dirty="0"/>
              <a:t> of sexual images is not overboard.  It regulates only sexually </a:t>
            </a:r>
            <a:r>
              <a:rPr lang="en-US" altLang="en-US" dirty="0" err="1"/>
              <a:t>expxlicit</a:t>
            </a:r>
            <a:r>
              <a:rPr lang="en-US" altLang="en-US" dirty="0"/>
              <a:t> images of actual children which is speech outside the protections of the First </a:t>
            </a:r>
            <a:r>
              <a:rPr lang="en-US" altLang="en-US" dirty="0" err="1"/>
              <a:t>Admendment</a:t>
            </a:r>
            <a:r>
              <a:rPr lang="en-US" altLang="en-US" dirty="0"/>
              <a:t>.  Because Gray transmitted such an image, his actions do not fall under First Amendment protection- Affirmed the Court of Appeals.</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rgbClr val="CC00CC"/>
                </a:solidFill>
                <a:latin typeface="Times New Roman" panose="02020603050405020304" pitchFamily="18" charset="0"/>
              </a:defRPr>
            </a:lvl1pPr>
            <a:lvl2pPr marL="742950" indent="-285750" defTabSz="939800">
              <a:defRPr sz="2400">
                <a:solidFill>
                  <a:srgbClr val="CC00CC"/>
                </a:solidFill>
                <a:latin typeface="Times New Roman" panose="02020603050405020304" pitchFamily="18" charset="0"/>
              </a:defRPr>
            </a:lvl2pPr>
            <a:lvl3pPr marL="1143000" indent="-228600" defTabSz="939800">
              <a:defRPr sz="2400">
                <a:solidFill>
                  <a:srgbClr val="CC00CC"/>
                </a:solidFill>
                <a:latin typeface="Times New Roman" panose="02020603050405020304" pitchFamily="18" charset="0"/>
              </a:defRPr>
            </a:lvl3pPr>
            <a:lvl4pPr marL="1600200" indent="-228600" defTabSz="939800">
              <a:defRPr sz="2400">
                <a:solidFill>
                  <a:srgbClr val="CC00CC"/>
                </a:solidFill>
                <a:latin typeface="Times New Roman" panose="02020603050405020304" pitchFamily="18" charset="0"/>
              </a:defRPr>
            </a:lvl4pPr>
            <a:lvl5pPr marL="2057400" indent="-228600" defTabSz="939800">
              <a:defRPr sz="2400">
                <a:solidFill>
                  <a:srgbClr val="CC00CC"/>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rgbClr val="CC00CC"/>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rgbClr val="CC00CC"/>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rgbClr val="CC00CC"/>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rgbClr val="CC00CC"/>
                </a:solidFill>
                <a:latin typeface="Times New Roman" panose="02020603050405020304" pitchFamily="18" charset="0"/>
              </a:defRPr>
            </a:lvl9pPr>
          </a:lstStyle>
          <a:p>
            <a:fld id="{51785656-F748-4DF6-9E10-90B5CA46C3E9}" type="slidenum">
              <a:rPr lang="en-US" altLang="en-US" sz="1000">
                <a:latin typeface="Arial" panose="020B0604020202020204" pitchFamily="34" charset="0"/>
              </a:rPr>
              <a:pPr/>
              <a:t>29</a:t>
            </a:fld>
            <a:endParaRPr lang="en-US" altLang="en-US" sz="1000" dirty="0">
              <a:latin typeface="Arial" panose="020B0604020202020204" pitchFamily="34" charset="0"/>
            </a:endParaRPr>
          </a:p>
        </p:txBody>
      </p:sp>
    </p:spTree>
    <p:extLst>
      <p:ext uri="{BB962C8B-B14F-4D97-AF65-F5344CB8AC3E}">
        <p14:creationId xmlns:p14="http://schemas.microsoft.com/office/powerpoint/2010/main" val="408204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30 Sec</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School districts must train all employees on their obligation to report physical or sexual abuse or neglect of children during hiring orientation and every three years there after.</a:t>
            </a: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Make sure you know your role and when to ask for help</a:t>
            </a: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Do our kids understand what Sexual Harassment is??</a:t>
            </a:r>
            <a:endParaRPr lang="en-US" altLang="en-US" dirty="0">
              <a:ea typeface="ＭＳ Ｐゴシック" panose="020B0600070205080204" pitchFamily="34" charset="-128"/>
              <a:cs typeface="Arial" panose="020B0604020202020204" pitchFamily="34" charset="0"/>
            </a:endParaRP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793539-CD1C-4B29-96CA-14BD581AA7FE}" type="slidenum">
              <a:rPr lang="en-US" altLang="en-US">
                <a:latin typeface="Arial" panose="020B0604020202020204" pitchFamily="34" charset="0"/>
              </a:rPr>
              <a:pPr>
                <a:spcBef>
                  <a:spcPct val="0"/>
                </a:spcBef>
              </a:pPr>
              <a:t>30</a:t>
            </a:fld>
            <a:endParaRPr lang="en-US" altLang="en-US" dirty="0">
              <a:latin typeface="Arial" panose="020B0604020202020204" pitchFamily="34" charset="0"/>
            </a:endParaRPr>
          </a:p>
        </p:txBody>
      </p:sp>
    </p:spTree>
    <p:extLst>
      <p:ext uri="{BB962C8B-B14F-4D97-AF65-F5344CB8AC3E}">
        <p14:creationId xmlns:p14="http://schemas.microsoft.com/office/powerpoint/2010/main" val="205582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Slides 59-60-61: 4 minute</a:t>
            </a:r>
            <a:r>
              <a:rPr lang="en-US" altLang="en-US" dirty="0"/>
              <a:t>:</a:t>
            </a:r>
          </a:p>
          <a:p>
            <a:r>
              <a:rPr lang="en-US" altLang="en-US" dirty="0"/>
              <a:t>Look for Red Flags- Often times these may be subtle signs but with proper training personnel may see little things that may add up.  Also, document information you see or hear and be prepared to share with a building </a:t>
            </a:r>
            <a:r>
              <a:rPr lang="en-US" altLang="en-US" dirty="0" err="1"/>
              <a:t>adm</a:t>
            </a:r>
            <a:r>
              <a:rPr lang="en-US" altLang="en-US" dirty="0"/>
              <a:t>.  Make sure we are all clear about reporting person</a:t>
            </a:r>
          </a:p>
          <a:p>
            <a:r>
              <a:rPr lang="en-US" altLang="en-US" dirty="0"/>
              <a:t>Talk briefly about your Harassment, Intimidation and Bullying policy and if you have a reporting form- The reason documentation</a:t>
            </a:r>
            <a:r>
              <a:rPr lang="en-US" altLang="en-US" baseline="0" dirty="0"/>
              <a:t> is so important is there may be behaviors observed by others and you are not aware- but others may be.</a:t>
            </a:r>
            <a:endParaRPr lang="en-US" alt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523165-C2F3-4EF6-9459-F3831140ACE6}"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41461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892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How thoroughly a state checks an applicant's background before issuing a teaching license (a total of 40 points on our 100-point scale).</a:t>
            </a:r>
          </a:p>
          <a:p>
            <a:r>
              <a:rPr lang="en-US" sz="1200" b="0" i="0" kern="1200" dirty="0">
                <a:solidFill>
                  <a:schemeClr val="tx1"/>
                </a:solidFill>
                <a:effectLst/>
                <a:latin typeface="+mn-lt"/>
                <a:ea typeface="+mn-ea"/>
                <a:cs typeface="+mn-cs"/>
              </a:rPr>
              <a:t>2. Whether the state shares complete licensing and disciplinary information about sanctioned teachers publicly and whether it reports its own sanctions effectively to a nationwide database (40 points).</a:t>
            </a:r>
          </a:p>
          <a:p>
            <a:r>
              <a:rPr lang="en-US" sz="1200" b="0" i="0" kern="1200" dirty="0">
                <a:solidFill>
                  <a:schemeClr val="tx1"/>
                </a:solidFill>
                <a:effectLst/>
                <a:latin typeface="+mn-lt"/>
                <a:ea typeface="+mn-ea"/>
                <a:cs typeface="+mn-cs"/>
              </a:rPr>
              <a:t>3. Whether the state has laws mandating that educators, schools and school districts report misconduct to the state (20 points).</a:t>
            </a:r>
          </a:p>
          <a:p>
            <a:r>
              <a:rPr lang="en-US" sz="1200" b="0" i="0" kern="1200" dirty="0">
                <a:solidFill>
                  <a:schemeClr val="tx1"/>
                </a:solidFill>
                <a:effectLst/>
                <a:latin typeface="+mn-lt"/>
                <a:ea typeface="+mn-ea"/>
                <a:cs typeface="+mn-cs"/>
              </a:rPr>
              <a:t>Washington received a B but look at the surrounding states who received a D- Idaho, NV, UT, WY, and Alaska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names of at least 9,000 educators disciplined by state officials are missing from a clearinghouse operated by the non-profit National Association of State Directors of Teacher Education and Certification. At least 1,400 of those teachers’ licenses had been permanently revoked, including at least 200 revocations prompted by allegations of sexual or physical abuse,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WA, issue is not all offenders get reported.</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849DC84-9D58-4837-9E12-E73A3A222A9C}" type="slidenum">
              <a:rPr lang="en-US" altLang="en-US" smtClean="0"/>
              <a:pPr>
                <a:defRPr/>
              </a:pPr>
              <a:t>32</a:t>
            </a:fld>
            <a:endParaRPr lang="en-US" altLang="en-US" dirty="0"/>
          </a:p>
        </p:txBody>
      </p:sp>
    </p:spTree>
    <p:extLst>
      <p:ext uri="{BB962C8B-B14F-4D97-AF65-F5344CB8AC3E}">
        <p14:creationId xmlns:p14="http://schemas.microsoft.com/office/powerpoint/2010/main" val="944232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49BED-5C60-4FC0-A73C-E4CB455625FE}" type="slidenum">
              <a:rPr lang="en-US" smtClean="0"/>
              <a:t>37</a:t>
            </a:fld>
            <a:endParaRPr lang="en-US"/>
          </a:p>
        </p:txBody>
      </p:sp>
    </p:spTree>
    <p:extLst>
      <p:ext uri="{BB962C8B-B14F-4D97-AF65-F5344CB8AC3E}">
        <p14:creationId xmlns:p14="http://schemas.microsoft.com/office/powerpoint/2010/main" val="1951287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Speech Coalition- We find the ban (</a:t>
            </a:r>
            <a:r>
              <a:rPr lang="en-US" altLang="en-US" dirty="0" err="1"/>
              <a:t>Wa</a:t>
            </a:r>
            <a:r>
              <a:rPr lang="en-US" altLang="en-US" dirty="0"/>
              <a:t>. State ban on all </a:t>
            </a:r>
            <a:r>
              <a:rPr lang="en-US" altLang="en-US" dirty="0" err="1"/>
              <a:t>districtuions</a:t>
            </a:r>
            <a:r>
              <a:rPr lang="en-US" altLang="en-US" dirty="0"/>
              <a:t> of sexual images is not overboard.  It regulates only sexually </a:t>
            </a:r>
            <a:r>
              <a:rPr lang="en-US" altLang="en-US" dirty="0" err="1"/>
              <a:t>expxlicit</a:t>
            </a:r>
            <a:r>
              <a:rPr lang="en-US" altLang="en-US" dirty="0"/>
              <a:t> images of actual children which is speech outside the protections of the First </a:t>
            </a:r>
            <a:r>
              <a:rPr lang="en-US" altLang="en-US" dirty="0" err="1"/>
              <a:t>Admendment</a:t>
            </a:r>
            <a:r>
              <a:rPr lang="en-US" altLang="en-US" dirty="0"/>
              <a:t>.  Because Gray transmitted such an image, his actions do not fall under First Amendment protection- Affirmed the Court of Appeals.</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rgbClr val="CC00CC"/>
                </a:solidFill>
                <a:latin typeface="Times New Roman" panose="02020603050405020304" pitchFamily="18" charset="0"/>
              </a:defRPr>
            </a:lvl1pPr>
            <a:lvl2pPr marL="742950" indent="-285750" defTabSz="939800">
              <a:defRPr sz="2400">
                <a:solidFill>
                  <a:srgbClr val="CC00CC"/>
                </a:solidFill>
                <a:latin typeface="Times New Roman" panose="02020603050405020304" pitchFamily="18" charset="0"/>
              </a:defRPr>
            </a:lvl2pPr>
            <a:lvl3pPr marL="1143000" indent="-228600" defTabSz="939800">
              <a:defRPr sz="2400">
                <a:solidFill>
                  <a:srgbClr val="CC00CC"/>
                </a:solidFill>
                <a:latin typeface="Times New Roman" panose="02020603050405020304" pitchFamily="18" charset="0"/>
              </a:defRPr>
            </a:lvl3pPr>
            <a:lvl4pPr marL="1600200" indent="-228600" defTabSz="939800">
              <a:defRPr sz="2400">
                <a:solidFill>
                  <a:srgbClr val="CC00CC"/>
                </a:solidFill>
                <a:latin typeface="Times New Roman" panose="02020603050405020304" pitchFamily="18" charset="0"/>
              </a:defRPr>
            </a:lvl4pPr>
            <a:lvl5pPr marL="2057400" indent="-228600" defTabSz="939800">
              <a:defRPr sz="2400">
                <a:solidFill>
                  <a:srgbClr val="CC00CC"/>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rgbClr val="CC00CC"/>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rgbClr val="CC00CC"/>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rgbClr val="CC00CC"/>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rgbClr val="CC00CC"/>
                </a:solidFill>
                <a:latin typeface="Times New Roman" panose="02020603050405020304" pitchFamily="18" charset="0"/>
              </a:defRPr>
            </a:lvl9pPr>
          </a:lstStyle>
          <a:p>
            <a:fld id="{51785656-F748-4DF6-9E10-90B5CA46C3E9}" type="slidenum">
              <a:rPr lang="en-US" altLang="en-US" sz="1000">
                <a:latin typeface="Arial" panose="020B0604020202020204" pitchFamily="34" charset="0"/>
              </a:rPr>
              <a:pPr/>
              <a:t>39</a:t>
            </a:fld>
            <a:endParaRPr lang="en-US" altLang="en-US" sz="1000" dirty="0">
              <a:latin typeface="Arial" panose="020B0604020202020204" pitchFamily="34" charset="0"/>
            </a:endParaRPr>
          </a:p>
        </p:txBody>
      </p:sp>
    </p:spTree>
    <p:extLst>
      <p:ext uri="{BB962C8B-B14F-4D97-AF65-F5344CB8AC3E}">
        <p14:creationId xmlns:p14="http://schemas.microsoft.com/office/powerpoint/2010/main" val="2958230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467205-7CCD-4E51-B4AC-015DCAEF071A}" type="slidenum">
              <a:rPr lang="en-US" smtClean="0"/>
              <a:pPr/>
              <a:t>51</a:t>
            </a:fld>
            <a:endParaRPr lang="en-US"/>
          </a:p>
        </p:txBody>
      </p:sp>
    </p:spTree>
    <p:extLst>
      <p:ext uri="{BB962C8B-B14F-4D97-AF65-F5344CB8AC3E}">
        <p14:creationId xmlns:p14="http://schemas.microsoft.com/office/powerpoint/2010/main" val="54286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p>
        </p:txBody>
      </p:sp>
      <p:sp>
        <p:nvSpPr>
          <p:cNvPr id="116740" name="Slide Number Placeholder 3"/>
          <p:cNvSpPr>
            <a:spLocks noGrp="1"/>
          </p:cNvSpPr>
          <p:nvPr>
            <p:ph type="sldNum" sz="quarter" idx="5"/>
          </p:nvPr>
        </p:nvSpPr>
        <p:spPr>
          <a:extLst/>
        </p:spPr>
        <p:txBody>
          <a:bodyPr/>
          <a:lstStyle>
            <a:lvl1pPr eaLnBrk="0" hangingPunct="0">
              <a:defRPr sz="2400">
                <a:solidFill>
                  <a:schemeClr val="tx1"/>
                </a:solidFill>
                <a:latin typeface="Times New Roman" charset="0"/>
              </a:defRPr>
            </a:lvl1pPr>
            <a:lvl2pPr marL="729057" indent="-280406" eaLnBrk="0" hangingPunct="0">
              <a:defRPr sz="2400">
                <a:solidFill>
                  <a:schemeClr val="tx1"/>
                </a:solidFill>
                <a:latin typeface="Times New Roman" charset="0"/>
              </a:defRPr>
            </a:lvl2pPr>
            <a:lvl3pPr marL="1121626" indent="-224325" eaLnBrk="0" hangingPunct="0">
              <a:defRPr sz="2400">
                <a:solidFill>
                  <a:schemeClr val="tx1"/>
                </a:solidFill>
                <a:latin typeface="Times New Roman" charset="0"/>
              </a:defRPr>
            </a:lvl3pPr>
            <a:lvl4pPr marL="1570276" indent="-224325" eaLnBrk="0" hangingPunct="0">
              <a:defRPr sz="2400">
                <a:solidFill>
                  <a:schemeClr val="tx1"/>
                </a:solidFill>
                <a:latin typeface="Times New Roman" charset="0"/>
              </a:defRPr>
            </a:lvl4pPr>
            <a:lvl5pPr marL="2018927" indent="-224325" eaLnBrk="0" hangingPunct="0">
              <a:defRPr sz="2400">
                <a:solidFill>
                  <a:schemeClr val="tx1"/>
                </a:solidFill>
                <a:latin typeface="Times New Roman" charset="0"/>
              </a:defRPr>
            </a:lvl5pPr>
            <a:lvl6pPr marL="2467577" indent="-224325" eaLnBrk="0" fontAlgn="base" hangingPunct="0">
              <a:spcBef>
                <a:spcPct val="0"/>
              </a:spcBef>
              <a:spcAft>
                <a:spcPct val="0"/>
              </a:spcAft>
              <a:defRPr sz="2400">
                <a:solidFill>
                  <a:schemeClr val="tx1"/>
                </a:solidFill>
                <a:latin typeface="Times New Roman" charset="0"/>
              </a:defRPr>
            </a:lvl6pPr>
            <a:lvl7pPr marL="2916227" indent="-224325" eaLnBrk="0" fontAlgn="base" hangingPunct="0">
              <a:spcBef>
                <a:spcPct val="0"/>
              </a:spcBef>
              <a:spcAft>
                <a:spcPct val="0"/>
              </a:spcAft>
              <a:defRPr sz="2400">
                <a:solidFill>
                  <a:schemeClr val="tx1"/>
                </a:solidFill>
                <a:latin typeface="Times New Roman" charset="0"/>
              </a:defRPr>
            </a:lvl7pPr>
            <a:lvl8pPr marL="3364878" indent="-224325" eaLnBrk="0" fontAlgn="base" hangingPunct="0">
              <a:spcBef>
                <a:spcPct val="0"/>
              </a:spcBef>
              <a:spcAft>
                <a:spcPct val="0"/>
              </a:spcAft>
              <a:defRPr sz="2400">
                <a:solidFill>
                  <a:schemeClr val="tx1"/>
                </a:solidFill>
                <a:latin typeface="Times New Roman" charset="0"/>
              </a:defRPr>
            </a:lvl8pPr>
            <a:lvl9pPr marL="3813528" indent="-224325" eaLnBrk="0" fontAlgn="base" hangingPunct="0">
              <a:spcBef>
                <a:spcPct val="0"/>
              </a:spcBef>
              <a:spcAft>
                <a:spcPct val="0"/>
              </a:spcAft>
              <a:defRPr sz="2400">
                <a:solidFill>
                  <a:schemeClr val="tx1"/>
                </a:solidFill>
                <a:latin typeface="Times New Roman" charset="0"/>
              </a:defRPr>
            </a:lvl9pPr>
          </a:lstStyle>
          <a:p>
            <a:pPr eaLnBrk="1" hangingPunct="1">
              <a:defRPr/>
            </a:pPr>
            <a:fld id="{0D19DDED-934C-4BF5-A750-62A57A4FA81E}" type="slidenum">
              <a:rPr lang="en-US" sz="1200" smtClean="0"/>
              <a:pPr eaLnBrk="1" hangingPunct="1">
                <a:defRPr/>
              </a:pPr>
              <a:t>5</a:t>
            </a:fld>
            <a:endParaRPr lang="en-US" sz="1200" dirty="0"/>
          </a:p>
        </p:txBody>
      </p:sp>
    </p:spTree>
    <p:extLst>
      <p:ext uri="{BB962C8B-B14F-4D97-AF65-F5344CB8AC3E}">
        <p14:creationId xmlns:p14="http://schemas.microsoft.com/office/powerpoint/2010/main" val="254951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35C2B9-9CB6-4EE6-AD74-A691C2A4935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D6DADCEF-70C7-4EBA-8E8B-8F0EB9A20B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Doing something outside of your job descriptions and not performing your duty!</a:t>
            </a:r>
          </a:p>
        </p:txBody>
      </p:sp>
    </p:spTree>
    <p:extLst>
      <p:ext uri="{BB962C8B-B14F-4D97-AF65-F5344CB8AC3E}">
        <p14:creationId xmlns:p14="http://schemas.microsoft.com/office/powerpoint/2010/main" val="183342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88280C4-CD67-46AD-825F-8308BAB7A3D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94C5443-9524-4682-AB65-6CAAC08E8293}"/>
              </a:ext>
            </a:extLst>
          </p:cNvPr>
          <p:cNvSpPr>
            <a:spLocks noGrp="1"/>
          </p:cNvSpPr>
          <p:nvPr>
            <p:ph type="body" idx="1"/>
          </p:nvPr>
        </p:nvSpPr>
        <p:spPr/>
        <p:txBody>
          <a:bodyPr>
            <a:normAutofit fontScale="25000" lnSpcReduction="20000"/>
          </a:bodyPr>
          <a:lstStyle/>
          <a:p>
            <a:pPr>
              <a:defRPr/>
            </a:pPr>
            <a:r>
              <a:rPr lang="en-US" dirty="0"/>
              <a:t>WAC-87-060:  Assessment, Treatment and Supervision</a:t>
            </a:r>
          </a:p>
          <a:p>
            <a:pPr>
              <a:defRPr/>
            </a:pPr>
            <a:r>
              <a:rPr lang="en-US" altLang="en-US" b="1" dirty="0">
                <a:cs typeface="Arial" charset="0"/>
              </a:rPr>
              <a:t>WAC 181-87 </a:t>
            </a:r>
            <a:r>
              <a:rPr lang="en-US" altLang="en-US" dirty="0">
                <a:cs typeface="Arial" charset="0"/>
              </a:rPr>
              <a:t>Code of Professional </a:t>
            </a:r>
            <a:r>
              <a:rPr lang="en-US" altLang="en-US" dirty="0" err="1">
                <a:cs typeface="Arial" charset="0"/>
              </a:rPr>
              <a:t>Conduct:Protect</a:t>
            </a:r>
            <a:r>
              <a:rPr lang="en-US" altLang="en-US" dirty="0">
                <a:cs typeface="Arial" charset="0"/>
              </a:rPr>
              <a:t> health, safety and general welfare of students.</a:t>
            </a:r>
          </a:p>
          <a:p>
            <a:pPr lvl="1" eaLnBrk="1" hangingPunct="1">
              <a:lnSpc>
                <a:spcPct val="90000"/>
              </a:lnSpc>
              <a:buFontTx/>
              <a:buChar char="•"/>
              <a:defRPr/>
            </a:pPr>
            <a:r>
              <a:rPr lang="en-US" altLang="en-US" dirty="0">
                <a:cs typeface="Arial" charset="0"/>
              </a:rPr>
              <a:t>Assure citizens that education practitioners are accountable for unprofessional conduct</a:t>
            </a:r>
          </a:p>
          <a:p>
            <a:pPr>
              <a:lnSpc>
                <a:spcPct val="90000"/>
              </a:lnSpc>
              <a:defRPr/>
            </a:pPr>
            <a:r>
              <a:rPr lang="en-US" altLang="en-US" b="1" dirty="0">
                <a:ea typeface="ＭＳ Ｐゴシック" pitchFamily="34" charset="-128"/>
                <a:cs typeface="Arial" charset="0"/>
              </a:rPr>
              <a:t>WAC 181-87-060 D</a:t>
            </a:r>
            <a:r>
              <a:rPr lang="en-US" altLang="en-US" dirty="0">
                <a:ea typeface="ＭＳ Ｐゴシック" pitchFamily="34" charset="-128"/>
                <a:cs typeface="Arial" charset="0"/>
              </a:rPr>
              <a:t>isregard standards – supervision, treatment, assessment of students</a:t>
            </a:r>
            <a:endParaRPr lang="en-US" altLang="en-US" dirty="0">
              <a:cs typeface="Arial" charset="0"/>
            </a:endParaRPr>
          </a:p>
          <a:p>
            <a:pPr>
              <a:lnSpc>
                <a:spcPct val="90000"/>
              </a:lnSpc>
              <a:defRPr/>
            </a:pPr>
            <a:r>
              <a:rPr lang="en-US" altLang="en-US" b="1" dirty="0">
                <a:cs typeface="Arial" charset="0"/>
              </a:rPr>
              <a:t>WAC:   181:87-080: </a:t>
            </a:r>
            <a:r>
              <a:rPr lang="en-US" altLang="en-US" b="1" dirty="0">
                <a:ea typeface="ＭＳ Ｐゴシック" pitchFamily="34" charset="-128"/>
                <a:cs typeface="Arial" charset="0"/>
              </a:rPr>
              <a:t>Sexual Misconduct </a:t>
            </a:r>
            <a:r>
              <a:rPr lang="en-US" altLang="en-US" dirty="0">
                <a:ea typeface="ＭＳ Ｐゴシック" pitchFamily="34" charset="-128"/>
                <a:cs typeface="Arial" charset="0"/>
              </a:rPr>
              <a:t>(WAC 181-87-080)</a:t>
            </a:r>
            <a:endParaRPr lang="en-US" altLang="en-US" dirty="0">
              <a:cs typeface="Arial" charset="0"/>
            </a:endParaRPr>
          </a:p>
          <a:p>
            <a:pPr>
              <a:defRPr/>
            </a:pPr>
            <a:r>
              <a:rPr lang="en-US" altLang="en-US" b="1" dirty="0">
                <a:cs typeface="Arial" charset="0"/>
              </a:rPr>
              <a:t>WAC:   181-878-080:  Good Moral Character &amp; Personal Fitness: </a:t>
            </a:r>
            <a:r>
              <a:rPr lang="en-US" altLang="en-US" dirty="0">
                <a:ea typeface="ＭＳ Ｐゴシック" pitchFamily="34" charset="-128"/>
              </a:rPr>
              <a:t>Criminal history—felony convictions</a:t>
            </a:r>
            <a:r>
              <a:rPr lang="en-US" altLang="en-US" b="1" dirty="0">
                <a:cs typeface="Arial" charset="0"/>
              </a:rPr>
              <a:t> </a:t>
            </a:r>
            <a:endParaRPr lang="en-US" altLang="en-US" dirty="0">
              <a:cs typeface="Arial" charset="0"/>
            </a:endParaRPr>
          </a:p>
          <a:p>
            <a:pPr eaLnBrk="1" hangingPunct="1">
              <a:lnSpc>
                <a:spcPct val="90000"/>
              </a:lnSpc>
              <a:buFont typeface="Wingdings" pitchFamily="2" charset="2"/>
              <a:buNone/>
              <a:defRPr/>
            </a:pPr>
            <a:r>
              <a:rPr lang="en-US" altLang="en-US" b="1" dirty="0">
                <a:cs typeface="Arial" charset="0"/>
              </a:rPr>
              <a:t>WAC:   181-86-013:  :</a:t>
            </a:r>
            <a:r>
              <a:rPr lang="en-US" altLang="en-US" dirty="0">
                <a:ea typeface="ＭＳ Ｐゴシック" pitchFamily="34" charset="-128"/>
              </a:rPr>
              <a:t>Criminal convictions within 10 years Behavioral problems </a:t>
            </a:r>
            <a:r>
              <a:rPr lang="en-US" altLang="en-US" dirty="0">
                <a:cs typeface="Arial" charset="0"/>
              </a:rPr>
              <a:t>Which endanger personal  safety of students, teachers, other colleagues</a:t>
            </a:r>
          </a:p>
          <a:p>
            <a:pPr>
              <a:defRPr/>
            </a:pPr>
            <a:r>
              <a:rPr lang="en-US" altLang="en-US" dirty="0">
                <a:cs typeface="Arial" charset="0"/>
              </a:rPr>
              <a:t> wac-181-86-056:  Sexual Harassment definition</a:t>
            </a:r>
          </a:p>
          <a:p>
            <a:pPr>
              <a:defRPr/>
            </a:pPr>
            <a:r>
              <a:rPr lang="en-US" altLang="en-US" dirty="0" err="1">
                <a:cs typeface="Arial" charset="0"/>
              </a:rPr>
              <a:t>Wac</a:t>
            </a:r>
            <a:r>
              <a:rPr lang="en-US" altLang="en-US" dirty="0">
                <a:cs typeface="Arial" charset="0"/>
              </a:rPr>
              <a:t> 181-86-057 Def</a:t>
            </a:r>
          </a:p>
          <a:p>
            <a:pPr>
              <a:defRPr/>
            </a:pPr>
            <a:r>
              <a:rPr lang="en-US" altLang="en-US" b="1" dirty="0">
                <a:cs typeface="Arial" charset="0"/>
              </a:rPr>
              <a:t>WAC    181-86-110</a:t>
            </a:r>
            <a:r>
              <a:rPr lang="en-US" altLang="en-US" dirty="0">
                <a:cs typeface="Arial" charset="0"/>
              </a:rPr>
              <a:t>: Define and provide notice to education practitioners of the acts of unprofessional conduct.</a:t>
            </a:r>
            <a:endParaRPr lang="en-US" altLang="en-US" b="1" dirty="0">
              <a:ea typeface="ＭＳ Ｐゴシック" pitchFamily="34" charset="-128"/>
              <a:cs typeface="Arial" charset="0"/>
            </a:endParaRPr>
          </a:p>
          <a:p>
            <a:pPr>
              <a:lnSpc>
                <a:spcPct val="90000"/>
              </a:lnSpc>
              <a:defRPr/>
            </a:pPr>
            <a:r>
              <a:rPr lang="en-US" altLang="en-US" dirty="0">
                <a:ea typeface="ＭＳ Ｐゴシック" pitchFamily="34" charset="-128"/>
                <a:cs typeface="Arial" charset="0"/>
              </a:rPr>
              <a:t>(</a:t>
            </a:r>
            <a:r>
              <a:rPr lang="en-US" altLang="en-US" b="1" dirty="0">
                <a:cs typeface="Arial" charset="0"/>
              </a:rPr>
              <a:t>Good Moral Character &amp; Personal Fitness WAC 181-86-013:  </a:t>
            </a:r>
            <a:r>
              <a:rPr lang="en-US" altLang="en-US" dirty="0">
                <a:ea typeface="ＭＳ Ｐゴシック" pitchFamily="34" charset="-128"/>
              </a:rPr>
              <a:t>Criminal history—felony convictions</a:t>
            </a:r>
          </a:p>
          <a:p>
            <a:pPr eaLnBrk="1" hangingPunct="1">
              <a:lnSpc>
                <a:spcPct val="90000"/>
              </a:lnSpc>
              <a:defRPr/>
            </a:pPr>
            <a:r>
              <a:rPr lang="en-US" altLang="en-US" dirty="0">
                <a:ea typeface="ＭＳ Ｐゴシック" pitchFamily="34" charset="-128"/>
              </a:rPr>
              <a:t>Criminal convictions within 10 years Behavioral problems </a:t>
            </a:r>
            <a:r>
              <a:rPr lang="en-US" altLang="en-US" dirty="0">
                <a:cs typeface="Arial" charset="0"/>
              </a:rPr>
              <a:t>Which endanger personal  safety of students, teachers, other colleagues</a:t>
            </a:r>
          </a:p>
          <a:p>
            <a:pPr>
              <a:defRPr/>
            </a:pPr>
            <a:endParaRPr lang="en-US" altLang="en-US" dirty="0">
              <a:cs typeface="Arial" charset="0"/>
            </a:endParaRPr>
          </a:p>
          <a:p>
            <a:pPr>
              <a:defRPr/>
            </a:pPr>
            <a:r>
              <a:rPr lang="en-US" sz="1000" b="1" dirty="0"/>
              <a:t>WAC-382-190-057:  Sexual harassment policy—Required criteria.</a:t>
            </a:r>
          </a:p>
          <a:p>
            <a:pPr>
              <a:defRPr/>
            </a:pPr>
            <a:r>
              <a:rPr lang="en-US" sz="1000" dirty="0"/>
              <a:t>In order to eliminate sexual harassment in connection with any responsibility, function, or activity within the jurisdiction of a school district or public charter school, a sexual harassment policy must be adopted and implemented by each district and charter school. This policy must apply to all school district and public charter school employees, volunteers, parents, and students including, but not limited to, conduct between students. This policy must incorporate the following criteria:</a:t>
            </a:r>
          </a:p>
          <a:p>
            <a:pPr>
              <a:defRPr/>
            </a:pPr>
            <a:endParaRPr lang="en-US" altLang="en-US" sz="1000" dirty="0">
              <a:cs typeface="Arial" charset="0"/>
            </a:endParaRPr>
          </a:p>
          <a:p>
            <a:pPr>
              <a:defRPr/>
            </a:pPr>
            <a:r>
              <a:rPr lang="en-US" altLang="en-US" sz="1000" dirty="0">
                <a:cs typeface="Arial" charset="0"/>
              </a:rPr>
              <a:t> </a:t>
            </a:r>
            <a:r>
              <a:rPr lang="en-US" sz="1000" b="1" dirty="0"/>
              <a:t>WAC-392-190-058:  Sexual harassment policy—Notification.</a:t>
            </a:r>
          </a:p>
          <a:p>
            <a:pPr>
              <a:defRPr/>
            </a:pPr>
            <a:r>
              <a:rPr lang="en-US" sz="1000" dirty="0"/>
              <a:t>(1) The school district's or public charter school's sexual harassment policy must be easily understood and conspicuously posted throughout each school building and provided to each employee.</a:t>
            </a:r>
          </a:p>
          <a:p>
            <a:pPr>
              <a:defRPr/>
            </a:pPr>
            <a:r>
              <a:rPr lang="en-US" sz="1000" dirty="0"/>
              <a:t>(2) Information about the school district's or public charter school's sexual harassment policy and complaint procedure must appear in any publication of a school, school district, or public charter school that sets forth the rules, regulations, procedures, and standards of conduct for the school, school district, or charter school. School districts and public charter schools that do not provide such a publication must provide written information about the district's or charter school's sexual harassment policy and complaint procedure to each student, parent or guardian, employee, and volunteer.</a:t>
            </a:r>
            <a:endParaRPr lang="en-US" altLang="en-US" sz="1000" dirty="0">
              <a:cs typeface="Arial" charset="0"/>
            </a:endParaRPr>
          </a:p>
          <a:p>
            <a:pPr>
              <a:defRPr/>
            </a:pPr>
            <a:r>
              <a:rPr lang="en-US" sz="1000" b="1" dirty="0">
                <a:ea typeface="ＭＳ Ｐゴシック" pitchFamily="34" charset="-128"/>
              </a:rPr>
              <a:t>RCW 26.44.030 </a:t>
            </a:r>
            <a:r>
              <a:rPr lang="en-US" sz="1000" dirty="0">
                <a:ea typeface="ＭＳ Ｐゴシック" pitchFamily="34" charset="-128"/>
              </a:rPr>
              <a:t>Mandatory Reporting:  </a:t>
            </a:r>
          </a:p>
          <a:p>
            <a:pPr>
              <a:defRPr/>
            </a:pPr>
            <a:r>
              <a:rPr lang="en-US" sz="1000" b="1" dirty="0"/>
              <a:t>RCW 26.44.030:  </a:t>
            </a:r>
            <a:r>
              <a:rPr lang="en-US" sz="1000" dirty="0"/>
              <a:t>Reports—Duty and authority to make—Duty of receiving agency—Duty to notify—Case planning and consultation—Penalty for unauthorized exchange of information—Filing dependency petitions—Investigations—Interviews of children—Records—Risk assessment process</a:t>
            </a:r>
            <a:endParaRPr lang="en-US" altLang="en-US" sz="1000" dirty="0">
              <a:cs typeface="Arial" charset="0"/>
            </a:endParaRPr>
          </a:p>
          <a:p>
            <a:pPr eaLnBrk="1" hangingPunct="1">
              <a:lnSpc>
                <a:spcPct val="90000"/>
              </a:lnSpc>
              <a:defRPr/>
            </a:pPr>
            <a:r>
              <a:rPr lang="en-US" sz="1000" b="1" dirty="0">
                <a:ea typeface="ＭＳ Ｐゴシック" pitchFamily="34" charset="-128"/>
              </a:rPr>
              <a:t>RCW 28A.320.160 </a:t>
            </a:r>
            <a:r>
              <a:rPr lang="en-US" sz="900" dirty="0">
                <a:ea typeface="ＭＳ Ｐゴシック" pitchFamily="34" charset="-128"/>
              </a:rPr>
              <a:t>Notify parents of student alleged to be the victim or recipient of sexual misconduct by a school employee within 48 hours.</a:t>
            </a:r>
          </a:p>
          <a:p>
            <a:pPr>
              <a:defRPr/>
            </a:pPr>
            <a:r>
              <a:rPr lang="en-US" sz="1000" b="1" dirty="0"/>
              <a:t>Alleged sexual misconduct by school employee—Parental notification—Information on public records act.</a:t>
            </a:r>
          </a:p>
          <a:p>
            <a:pPr>
              <a:defRPr/>
            </a:pPr>
            <a:r>
              <a:rPr lang="en-US" sz="1000" dirty="0"/>
              <a:t>School districts must, at the first opportunity but in all cases within forty-eight hours of receiving a report alleging sexual misconduct by a school employee, notify the parents of a student alleged to be the victim, target, or recipient of the misconduct. School districts shall provide parents with information regarding their rights under the public records act, chapter </a:t>
            </a:r>
            <a:r>
              <a:rPr lang="en-US" sz="1000" b="1" dirty="0">
                <a:hlinkClick r:id="rId3"/>
              </a:rPr>
              <a:t>42.56</a:t>
            </a:r>
            <a:r>
              <a:rPr lang="en-US" sz="1000" dirty="0"/>
              <a:t> RCW, to request the public records regarding school employee discipline. This information shall be provided to all parents on an annual basis.</a:t>
            </a:r>
          </a:p>
          <a:p>
            <a:pPr eaLnBrk="1" hangingPunct="1">
              <a:lnSpc>
                <a:spcPct val="90000"/>
              </a:lnSpc>
              <a:defRPr/>
            </a:pPr>
            <a:endParaRPr lang="en-US" sz="1100" dirty="0">
              <a:ea typeface="ＭＳ Ｐゴシック" pitchFamily="34" charset="-128"/>
            </a:endParaRPr>
          </a:p>
          <a:p>
            <a:pPr marL="0" lvl="2" eaLnBrk="1" hangingPunct="1">
              <a:lnSpc>
                <a:spcPct val="90000"/>
              </a:lnSpc>
              <a:defRPr/>
            </a:pPr>
            <a:r>
              <a:rPr lang="en-US" sz="1100" b="1" dirty="0">
                <a:cs typeface="Arial" charset="0"/>
              </a:rPr>
              <a:t>RCW 28A. 400.317 </a:t>
            </a:r>
            <a:r>
              <a:rPr lang="en-US" sz="3200" b="1" dirty="0">
                <a:cs typeface="Arial" charset="0"/>
              </a:rPr>
              <a:t>Understand your ethical duty to report</a:t>
            </a:r>
          </a:p>
          <a:p>
            <a:pPr>
              <a:defRPr/>
            </a:pPr>
            <a:r>
              <a:rPr lang="en-US" sz="3200" b="1" dirty="0">
                <a:cs typeface="Arial" charset="0"/>
              </a:rPr>
              <a:t>	</a:t>
            </a:r>
            <a:r>
              <a:rPr lang="en-US" b="1" dirty="0"/>
              <a:t>Physical abuse or sexual misconduct by school employees—Duty to report—Training.</a:t>
            </a:r>
          </a:p>
          <a:p>
            <a:pPr>
              <a:defRPr/>
            </a:pPr>
            <a:r>
              <a:rPr lang="en-US" dirty="0"/>
              <a:t>(1) A certificated or classified school employee who has knowledge or reasonable cause to believe that a student has been a victim of physical abuse or sexual misconduct by another school employee, shall report such abuse or misconduct to the appropriate school administrator. The school administrator shall cause a report to be made to the proper law enforcement agency if he or she has reasonable cause to believe that the misconduct or abuse has occurred as required under RCW </a:t>
            </a:r>
            <a:r>
              <a:rPr lang="en-US" b="1" dirty="0">
                <a:hlinkClick r:id="rId4"/>
              </a:rPr>
              <a:t>26.44.030</a:t>
            </a:r>
            <a:r>
              <a:rPr lang="en-US" dirty="0"/>
              <a:t>. During the process of making a reasonable cause determination, the school administrator shall contact all parties involved in the complaint.</a:t>
            </a:r>
          </a:p>
          <a:p>
            <a:pPr>
              <a:defRPr/>
            </a:pPr>
            <a:r>
              <a:rPr lang="en-US" dirty="0"/>
              <a:t>(2) Certificated and classified school employees shall receive training regarding their reporting obligations under state law in their orientation training when hired and then every three years thereafter. The training required under this subsection may be incorporated within existing training programs and related resources.</a:t>
            </a:r>
          </a:p>
          <a:p>
            <a:pPr>
              <a:defRPr/>
            </a:pPr>
            <a:r>
              <a:rPr lang="en-US" dirty="0"/>
              <a:t>(3) Nothing in this section changes any of the duties established under RCW </a:t>
            </a:r>
            <a:r>
              <a:rPr lang="en-US" b="1" dirty="0">
                <a:hlinkClick r:id="rId4"/>
              </a:rPr>
              <a:t>26.44.030</a:t>
            </a:r>
            <a:r>
              <a:rPr lang="en-US" dirty="0"/>
              <a:t>.</a:t>
            </a:r>
            <a:r>
              <a:rPr lang="en-US" altLang="en-US" sz="1000" dirty="0">
                <a:cs typeface="Arial" charset="0"/>
              </a:rPr>
              <a:t>  </a:t>
            </a:r>
          </a:p>
          <a:p>
            <a:pPr>
              <a:defRPr/>
            </a:pPr>
            <a:r>
              <a:rPr lang="en-US" altLang="en-US" sz="1000" dirty="0">
                <a:cs typeface="Arial" charset="0"/>
              </a:rPr>
              <a:t>RCW:   28A-640-020</a:t>
            </a:r>
          </a:p>
          <a:p>
            <a:pPr>
              <a:defRPr/>
            </a:pPr>
            <a:endParaRPr lang="en-US" altLang="en-US" sz="1000" dirty="0">
              <a:cs typeface="Arial" charset="0"/>
            </a:endParaRPr>
          </a:p>
          <a:p>
            <a:pPr>
              <a:defRPr/>
            </a:pPr>
            <a:r>
              <a:rPr lang="en-US" b="1" dirty="0"/>
              <a:t>WAC-382-190-057:  Sexual harassment policy—Required criteria.</a:t>
            </a:r>
          </a:p>
          <a:p>
            <a:pPr>
              <a:defRPr/>
            </a:pPr>
            <a:r>
              <a:rPr lang="en-US" dirty="0"/>
              <a:t>In order to eliminate sexual harassment in connection with any responsibility, function, or activity within the jurisdiction of a school district or public charter school, a sexual harassment policy must be adopted and implemented by each district and charter school. This policy must apply to all school district and public charter school employees, volunteers, parents, and students including, but not limited to, conduct between students. This policy must incorporate the following criteria:</a:t>
            </a:r>
          </a:p>
          <a:p>
            <a:pPr>
              <a:defRPr/>
            </a:pPr>
            <a:r>
              <a:rPr lang="en-US" dirty="0"/>
              <a:t>(1) Definitions consistent with WAC </a:t>
            </a:r>
            <a:r>
              <a:rPr lang="en-US" b="1" dirty="0">
                <a:hlinkClick r:id="rId5"/>
              </a:rPr>
              <a:t>392-190-056</a:t>
            </a:r>
            <a:r>
              <a:rPr lang="en-US" dirty="0"/>
              <a:t>;</a:t>
            </a:r>
          </a:p>
          <a:p>
            <a:pPr>
              <a:defRPr/>
            </a:pPr>
            <a:r>
              <a:rPr lang="en-US" dirty="0"/>
              <a:t>(2) Responsibilities of employees and volunteers;</a:t>
            </a:r>
          </a:p>
          <a:p>
            <a:pPr>
              <a:defRPr/>
            </a:pPr>
            <a:r>
              <a:rPr lang="en-US" dirty="0"/>
              <a:t>(3) Investigative and complaint procedures consistent with WAC </a:t>
            </a:r>
            <a:r>
              <a:rPr lang="en-US" b="1" dirty="0">
                <a:hlinkClick r:id="rId6"/>
              </a:rPr>
              <a:t>392-190-065</a:t>
            </a:r>
            <a:r>
              <a:rPr lang="en-US" dirty="0"/>
              <a:t> through </a:t>
            </a:r>
            <a:r>
              <a:rPr lang="en-US" b="1" dirty="0">
                <a:hlinkClick r:id="rId7"/>
              </a:rPr>
              <a:t>392-190-075</a:t>
            </a:r>
            <a:r>
              <a:rPr lang="en-US" dirty="0"/>
              <a:t>;</a:t>
            </a:r>
          </a:p>
          <a:p>
            <a:pPr>
              <a:defRPr/>
            </a:pPr>
            <a:r>
              <a:rPr lang="en-US" dirty="0"/>
              <a:t>(4) Remedies available to targets of sexual harassment;</a:t>
            </a:r>
          </a:p>
          <a:p>
            <a:pPr>
              <a:defRPr/>
            </a:pPr>
            <a:r>
              <a:rPr lang="en-US" dirty="0"/>
              <a:t>(5) Disciplinary actions against violators, which must conform with collective bargaining agreements and state and federal laws;</a:t>
            </a:r>
          </a:p>
          <a:p>
            <a:pPr>
              <a:defRPr/>
            </a:pPr>
            <a:r>
              <a:rPr lang="en-US" dirty="0"/>
              <a:t>(6) Reprisal, retaliation, and false accusations prohibition;</a:t>
            </a:r>
          </a:p>
          <a:p>
            <a:pPr>
              <a:defRPr/>
            </a:pPr>
            <a:r>
              <a:rPr lang="en-US" dirty="0"/>
              <a:t>(7) Dissemination and implementation of the policy; and</a:t>
            </a:r>
          </a:p>
          <a:p>
            <a:pPr>
              <a:defRPr/>
            </a:pPr>
            <a:r>
              <a:rPr lang="en-US" dirty="0"/>
              <a:t>(8) Internal review of the policy.</a:t>
            </a:r>
          </a:p>
          <a:p>
            <a:pPr>
              <a:defRPr/>
            </a:pPr>
            <a:endParaRPr lang="en-US" b="1" dirty="0"/>
          </a:p>
          <a:p>
            <a:pPr>
              <a:defRPr/>
            </a:pPr>
            <a:r>
              <a:rPr lang="en-US" b="1" dirty="0"/>
              <a:t>WAC-392-190-058:  Sexual harassment policy—Notification.</a:t>
            </a:r>
          </a:p>
          <a:p>
            <a:pPr>
              <a:defRPr/>
            </a:pPr>
            <a:r>
              <a:rPr lang="en-US" dirty="0"/>
              <a:t>(1) The school district's or public charter school's sexual harassment policy must be easily understood and conspicuously posted throughout each school building and provided to each employee.</a:t>
            </a:r>
          </a:p>
          <a:p>
            <a:pPr>
              <a:defRPr/>
            </a:pPr>
            <a:r>
              <a:rPr lang="en-US" dirty="0"/>
              <a:t>(2) Information about the school district's or public charter school's sexual harassment policy and complaint procedure must appear in any publication of a school, school district, or public charter school that sets forth the rules, regulations, procedures, and standards of conduct for the school, school district, or charter school. School districts and public charter schools that do not provide such a publication must provide written information about the district's or charter school's sexual harassment policy and complaint procedure to each student, parent or guardian, employee, and volunteer.</a:t>
            </a:r>
          </a:p>
          <a:p>
            <a:pPr eaLnBrk="1" hangingPunct="1">
              <a:lnSpc>
                <a:spcPct val="90000"/>
              </a:lnSpc>
              <a:defRPr/>
            </a:pPr>
            <a:endParaRPr lang="en-US" b="1" dirty="0">
              <a:ea typeface="ＭＳ Ｐゴシック" pitchFamily="34" charset="-128"/>
            </a:endParaRPr>
          </a:p>
          <a:p>
            <a:pPr>
              <a:defRPr/>
            </a:pPr>
            <a:r>
              <a:rPr lang="en-US" b="1" dirty="0">
                <a:ea typeface="ＭＳ Ｐゴシック" pitchFamily="34" charset="-128"/>
              </a:rPr>
              <a:t>RCW 26.44.030 </a:t>
            </a:r>
            <a:r>
              <a:rPr lang="en-US" dirty="0">
                <a:ea typeface="ＭＳ Ｐゴシック" pitchFamily="34" charset="-128"/>
              </a:rPr>
              <a:t>Mandatory Reporting:  </a:t>
            </a:r>
          </a:p>
          <a:p>
            <a:pPr>
              <a:defRPr/>
            </a:pPr>
            <a:r>
              <a:rPr lang="en-US" b="1" dirty="0"/>
              <a:t>RCW 26.44.030:  </a:t>
            </a:r>
            <a:r>
              <a:rPr lang="en-US" dirty="0"/>
              <a:t>Reports—Duty and authority to make—Duty of receiving agency—Duty to notify—Case planning and consultation—Penalty for unauthorized exchange of information—Filing dependency petitions—Investigations—Interviews of children—Records—Risk assessment process.</a:t>
            </a:r>
          </a:p>
          <a:p>
            <a:pPr eaLnBrk="1" hangingPunct="1">
              <a:lnSpc>
                <a:spcPct val="90000"/>
              </a:lnSpc>
              <a:defRPr/>
            </a:pPr>
            <a:endParaRPr lang="en-US" dirty="0">
              <a:ea typeface="ＭＳ Ｐゴシック" pitchFamily="34" charset="-128"/>
            </a:endParaRPr>
          </a:p>
          <a:p>
            <a:pPr eaLnBrk="1" hangingPunct="1">
              <a:lnSpc>
                <a:spcPct val="90000"/>
              </a:lnSpc>
              <a:defRPr/>
            </a:pPr>
            <a:r>
              <a:rPr lang="en-US" b="1" dirty="0">
                <a:ea typeface="ＭＳ Ｐゴシック" pitchFamily="34" charset="-128"/>
              </a:rPr>
              <a:t>RCW 28A.320.160 </a:t>
            </a:r>
            <a:r>
              <a:rPr lang="en-US" sz="1100" dirty="0">
                <a:ea typeface="ＭＳ Ｐゴシック" pitchFamily="34" charset="-128"/>
              </a:rPr>
              <a:t>Notify parents of student alleged to be the victim or recipient of sexual misconduct by a school employee within 48 hours.</a:t>
            </a:r>
          </a:p>
          <a:p>
            <a:pPr>
              <a:defRPr/>
            </a:pPr>
            <a:r>
              <a:rPr lang="en-US" sz="1100" dirty="0">
                <a:ea typeface="ＭＳ Ｐゴシック" pitchFamily="34" charset="-128"/>
              </a:rPr>
              <a:t>	</a:t>
            </a:r>
            <a:r>
              <a:rPr lang="en-US" b="1" dirty="0"/>
              <a:t>Alleged sexual misconduct by school employee—Parental notification—Information on public records act.</a:t>
            </a:r>
          </a:p>
          <a:p>
            <a:pPr>
              <a:defRPr/>
            </a:pPr>
            <a:r>
              <a:rPr lang="en-US" dirty="0"/>
              <a:t>School districts must, at the first opportunity but in all cases within forty-eight hours of receiving a report alleging sexual misconduct by a school employee, notify the parents of a student alleged to be the victim, target, or recipient of the misconduct. School districts shall provide parents with information regarding their rights under the public records act, chapter </a:t>
            </a:r>
            <a:r>
              <a:rPr lang="en-US" b="1" dirty="0">
                <a:hlinkClick r:id="rId3"/>
              </a:rPr>
              <a:t>42.56</a:t>
            </a:r>
            <a:r>
              <a:rPr lang="en-US" dirty="0"/>
              <a:t> RCW, to request the public records regarding school employee discipline. This information shall be provided to all parents on an annual basis.</a:t>
            </a:r>
          </a:p>
          <a:p>
            <a:pPr eaLnBrk="1" hangingPunct="1">
              <a:lnSpc>
                <a:spcPct val="90000"/>
              </a:lnSpc>
              <a:defRPr/>
            </a:pPr>
            <a:endParaRPr lang="en-US" sz="1100" dirty="0">
              <a:ea typeface="ＭＳ Ｐゴシック" pitchFamily="34" charset="-128"/>
            </a:endParaRPr>
          </a:p>
          <a:p>
            <a:pPr marL="0" lvl="2" eaLnBrk="1" hangingPunct="1">
              <a:lnSpc>
                <a:spcPct val="90000"/>
              </a:lnSpc>
              <a:defRPr/>
            </a:pPr>
            <a:r>
              <a:rPr lang="en-US" sz="1100" b="1" dirty="0">
                <a:cs typeface="Arial" charset="0"/>
              </a:rPr>
              <a:t>RCW 28A. 400.317 </a:t>
            </a:r>
            <a:r>
              <a:rPr lang="en-US" sz="3200" b="1" dirty="0">
                <a:cs typeface="Arial" charset="0"/>
              </a:rPr>
              <a:t>Understand your ethical duty to report</a:t>
            </a:r>
          </a:p>
          <a:p>
            <a:pPr>
              <a:defRPr/>
            </a:pPr>
            <a:r>
              <a:rPr lang="en-US" sz="3200" b="1" dirty="0">
                <a:cs typeface="Arial" charset="0"/>
              </a:rPr>
              <a:t>	</a:t>
            </a:r>
            <a:r>
              <a:rPr lang="en-US" b="1" dirty="0"/>
              <a:t>Physical abuse or sexual misconduct by school employees—Duty to report—Training.</a:t>
            </a:r>
          </a:p>
          <a:p>
            <a:pPr>
              <a:defRPr/>
            </a:pPr>
            <a:r>
              <a:rPr lang="en-US" dirty="0"/>
              <a:t>(1) A certificated or classified school employee who has knowledge or reasonable cause to believe that a student has been a victim of physical abuse or sexual misconduct by another school employee, shall report such abuse or misconduct to the appropriate school administrator. The school administrator shall cause a report to be made to the proper law enforcement agency if he or she has reasonable cause to believe that the misconduct or abuse has occurred as required under RCW </a:t>
            </a:r>
            <a:r>
              <a:rPr lang="en-US" b="1" dirty="0">
                <a:hlinkClick r:id="rId4"/>
              </a:rPr>
              <a:t>26.44.030</a:t>
            </a:r>
            <a:r>
              <a:rPr lang="en-US" dirty="0"/>
              <a:t>. During the process of making a reasonable cause determination, the school administrator shall contact all parties involved in the complaint.</a:t>
            </a:r>
          </a:p>
          <a:p>
            <a:pPr>
              <a:defRPr/>
            </a:pPr>
            <a:r>
              <a:rPr lang="en-US" dirty="0"/>
              <a:t>(2) Certificated and classified school employees shall receive training regarding their reporting obligations under state law in their orientation training when hired and then every three years thereafter. The training required under this subsection may be incorporated within existing training programs and related resources.</a:t>
            </a:r>
          </a:p>
          <a:p>
            <a:pPr>
              <a:defRPr/>
            </a:pPr>
            <a:r>
              <a:rPr lang="en-US" dirty="0"/>
              <a:t>(3) Nothing in this section changes any of the duties established under RCW </a:t>
            </a:r>
            <a:r>
              <a:rPr lang="en-US" b="1" dirty="0">
                <a:hlinkClick r:id="rId4"/>
              </a:rPr>
              <a:t>26.44.030</a:t>
            </a:r>
            <a:r>
              <a:rPr lang="en-US" dirty="0"/>
              <a:t>.</a:t>
            </a:r>
          </a:p>
          <a:p>
            <a:pPr marL="0" lvl="2" eaLnBrk="1" hangingPunct="1">
              <a:lnSpc>
                <a:spcPct val="90000"/>
              </a:lnSpc>
              <a:defRPr/>
            </a:pPr>
            <a:endParaRPr lang="en-US" sz="3200" b="1" dirty="0">
              <a:cs typeface="Arial" charset="0"/>
            </a:endParaRPr>
          </a:p>
          <a:p>
            <a:pPr>
              <a:defRPr/>
            </a:pPr>
            <a:r>
              <a:rPr lang="en-US" b="1" dirty="0"/>
              <a:t>RCW-640-020: Regulations, guidelines to eliminate discrimination—Scope—Sexual harassment policies.</a:t>
            </a:r>
          </a:p>
          <a:p>
            <a:pPr marL="228600" indent="-228600">
              <a:buFontTx/>
              <a:buAutoNum type="arabicParenBoth"/>
              <a:defRPr/>
            </a:pPr>
            <a:r>
              <a:rPr lang="en-US" dirty="0"/>
              <a:t>The superintendent of public instruction shall develop regulations and guidelines to eliminate sex discrimination as it applies to public school employment, counseling and guidance services to students, recreational and athletic activities for students, access to course offerings, and in textbooks and instructional materials used by students.</a:t>
            </a:r>
          </a:p>
          <a:p>
            <a:pPr marL="0" lvl="2" eaLnBrk="1" hangingPunct="1">
              <a:lnSpc>
                <a:spcPct val="90000"/>
              </a:lnSpc>
              <a:defRPr/>
            </a:pPr>
            <a:endParaRPr lang="en-US" sz="3200" b="1" dirty="0">
              <a:cs typeface="Arial" charset="0"/>
            </a:endParaRPr>
          </a:p>
          <a:p>
            <a:pPr marL="0" lvl="2" eaLnBrk="1" hangingPunct="1">
              <a:lnSpc>
                <a:spcPct val="90000"/>
              </a:lnSpc>
              <a:defRPr/>
            </a:pPr>
            <a:endParaRPr lang="en-US" sz="3200" b="1" dirty="0">
              <a:cs typeface="Arial" charset="0"/>
            </a:endParaRPr>
          </a:p>
          <a:p>
            <a:pPr>
              <a:defRPr/>
            </a:pPr>
            <a:endParaRPr lang="en-US" dirty="0"/>
          </a:p>
        </p:txBody>
      </p:sp>
      <p:sp>
        <p:nvSpPr>
          <p:cNvPr id="59396" name="Slide Number Placeholder 3">
            <a:extLst>
              <a:ext uri="{FF2B5EF4-FFF2-40B4-BE49-F238E27FC236}">
                <a16:creationId xmlns:a16="http://schemas.microsoft.com/office/drawing/2014/main" id="{D4DC9F9B-C5D4-4A39-9030-9F5FEFCF7C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5B0F80-E899-4C80-B36E-A197DB244D63}" type="slidenum">
              <a:rPr lang="en-US" altLang="en-US" smtClean="0"/>
              <a:pPr/>
              <a:t>9</a:t>
            </a:fld>
            <a:endParaRPr lang="en-US" altLang="en-US"/>
          </a:p>
        </p:txBody>
      </p:sp>
    </p:spTree>
    <p:extLst>
      <p:ext uri="{BB962C8B-B14F-4D97-AF65-F5344CB8AC3E}">
        <p14:creationId xmlns:p14="http://schemas.microsoft.com/office/powerpoint/2010/main" val="425435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E4FFDC2-069D-429D-BC12-A439255B7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B587C881-74DD-42E8-AE61-6A54414546D6}" type="slidenum">
              <a:rPr lang="en-US" altLang="en-US" smtClean="0"/>
              <a:pPr/>
              <a:t>10</a:t>
            </a:fld>
            <a:endParaRPr lang="en-US" altLang="en-US"/>
          </a:p>
        </p:txBody>
      </p:sp>
      <p:sp>
        <p:nvSpPr>
          <p:cNvPr id="15363" name="Rectangle 2">
            <a:extLst>
              <a:ext uri="{FF2B5EF4-FFF2-40B4-BE49-F238E27FC236}">
                <a16:creationId xmlns:a16="http://schemas.microsoft.com/office/drawing/2014/main" id="{2732A9AD-490D-4143-A971-B3787C004537}"/>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A355EEF1-A507-4EE9-8D91-C4E77D852FC8}"/>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  Define “Generally Recognized Professional Standards” per Webster as these terms are not defined in WAC or  RCW.</a:t>
            </a:r>
          </a:p>
          <a:p>
            <a:pPr eaLnBrk="1" hangingPunct="1"/>
            <a:endParaRPr lang="en-US" altLang="en-US"/>
          </a:p>
          <a:p>
            <a:pPr eaLnBrk="1" hangingPunct="1"/>
            <a:r>
              <a:rPr lang="en-US" altLang="en-US"/>
              <a:t>	Generally:  	Applicable to every member of a class or category.</a:t>
            </a:r>
          </a:p>
          <a:p>
            <a:pPr eaLnBrk="1" hangingPunct="1"/>
            <a:r>
              <a:rPr lang="en-US" altLang="en-US"/>
              <a:t>	Recognized: 	To identify or know from previous experience and /or knowledge</a:t>
            </a:r>
          </a:p>
          <a:p>
            <a:pPr eaLnBrk="1" hangingPunct="1"/>
            <a:r>
              <a:rPr lang="en-US" altLang="en-US"/>
              <a:t>	Professional:  That which is appropriate for a profession</a:t>
            </a:r>
          </a:p>
          <a:p>
            <a:pPr eaLnBrk="1" hangingPunct="1"/>
            <a:r>
              <a:rPr lang="en-US" altLang="en-US"/>
              <a:t>	Standards:  	Commonly used and accepted as authority</a:t>
            </a:r>
          </a:p>
        </p:txBody>
      </p:sp>
    </p:spTree>
    <p:extLst>
      <p:ext uri="{BB962C8B-B14F-4D97-AF65-F5344CB8AC3E}">
        <p14:creationId xmlns:p14="http://schemas.microsoft.com/office/powerpoint/2010/main" val="280647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23167B-A174-44CA-85D4-A928D1CB8760}" type="slidenum">
              <a:rPr lang="en-US" altLang="en-US">
                <a:latin typeface="Arial" panose="020B0604020202020204" pitchFamily="34" charset="0"/>
              </a:rPr>
              <a:pPr>
                <a:spcBef>
                  <a:spcPct val="0"/>
                </a:spcBef>
              </a:pPr>
              <a:t>11</a:t>
            </a:fld>
            <a:endParaRPr lang="en-US" altLang="en-US" dirty="0">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q"/>
              <a:defRPr/>
            </a:pPr>
            <a:r>
              <a:rPr lang="en-US" altLang="en-US" b="1" dirty="0"/>
              <a:t>1 minute</a:t>
            </a:r>
          </a:p>
          <a:p>
            <a:pPr eaLnBrk="1" hangingPunct="1">
              <a:spcBef>
                <a:spcPct val="0"/>
              </a:spcBef>
              <a:defRPr/>
            </a:pPr>
            <a:endParaRPr lang="en-US" altLang="en-US" dirty="0"/>
          </a:p>
          <a:p>
            <a:pPr eaLnBrk="1" hangingPunct="1">
              <a:spcBef>
                <a:spcPct val="0"/>
              </a:spcBef>
              <a:defRPr/>
            </a:pPr>
            <a:r>
              <a:rPr lang="en-US" altLang="en-US" dirty="0"/>
              <a:t> </a:t>
            </a:r>
          </a:p>
          <a:p>
            <a:pPr eaLnBrk="1" hangingPunct="1">
              <a:spcBef>
                <a:spcPct val="0"/>
              </a:spcBef>
              <a:defRPr/>
            </a:pPr>
            <a:r>
              <a:rPr lang="en-US" altLang="en-US" dirty="0"/>
              <a:t>     When you engage in appropriate modeling and confront inappropriate behavior you are maintaining professional boundaries with students.</a:t>
            </a:r>
          </a:p>
          <a:p>
            <a:pPr eaLnBrk="1" hangingPunct="1">
              <a:spcBef>
                <a:spcPct val="0"/>
              </a:spcBef>
              <a:defRPr/>
            </a:pPr>
            <a:r>
              <a:rPr lang="en-US" altLang="en-US" dirty="0"/>
              <a:t>Ask group for input of what modeling appropriate behavior looks like.</a:t>
            </a:r>
          </a:p>
          <a:p>
            <a:pPr eaLnBrk="1" hangingPunct="1">
              <a:spcBef>
                <a:spcPct val="0"/>
              </a:spcBef>
              <a:defRPr/>
            </a:pPr>
            <a:r>
              <a:rPr lang="en-US" altLang="en-US" dirty="0"/>
              <a:t>Note:</a:t>
            </a:r>
            <a:r>
              <a:rPr lang="en-US" altLang="en-US" baseline="0" dirty="0"/>
              <a:t>  </a:t>
            </a:r>
          </a:p>
          <a:p>
            <a:pPr eaLnBrk="1" hangingPunct="1">
              <a:spcBef>
                <a:spcPct val="0"/>
              </a:spcBef>
              <a:defRPr/>
            </a:pPr>
            <a:r>
              <a:rPr lang="en-US" altLang="en-US" baseline="0" dirty="0"/>
              <a:t>1.  Allowing inappropriate discussion to go on in the classroom or practice- Reminder, the athletic facility is an extension of the classroom.</a:t>
            </a:r>
          </a:p>
          <a:p>
            <a:pPr marL="228600" indent="-228600" eaLnBrk="1" hangingPunct="1">
              <a:spcBef>
                <a:spcPct val="0"/>
              </a:spcBef>
              <a:buAutoNum type="arabicPeriod" startAt="2"/>
              <a:defRPr/>
            </a:pPr>
            <a:r>
              <a:rPr lang="en-US" altLang="en-US" baseline="0" dirty="0"/>
              <a:t>Have teachers or coach take part in inappropriate actions by discussing their past history</a:t>
            </a:r>
          </a:p>
          <a:p>
            <a:pPr marL="228600" indent="-228600" eaLnBrk="1" hangingPunct="1">
              <a:spcBef>
                <a:spcPct val="0"/>
              </a:spcBef>
              <a:buNone/>
              <a:defRPr/>
            </a:pPr>
            <a:r>
              <a:rPr lang="en-US" altLang="en-US" baseline="0" dirty="0"/>
              <a:t>STORY:  Softball coach at the end of practice announces to his high school girls team “Here is your homework assignment before you come to practice tomorrow, I need for </a:t>
            </a:r>
            <a:r>
              <a:rPr lang="en-US" altLang="en-US" baseline="0" dirty="0" err="1"/>
              <a:t>ecch</a:t>
            </a:r>
            <a:r>
              <a:rPr lang="en-US" altLang="en-US" baseline="0" dirty="0"/>
              <a:t> of you to bring me the name of a “hot date” for this weekend”  (Roosevelt HS, Seattle 2013)</a:t>
            </a:r>
          </a:p>
          <a:p>
            <a:pPr marL="228600" indent="-228600" eaLnBrk="1" hangingPunct="1">
              <a:spcBef>
                <a:spcPct val="0"/>
              </a:spcBef>
              <a:buAutoNum type="arabicPeriod"/>
              <a:defRPr/>
            </a:pPr>
            <a:r>
              <a:rPr lang="en-US" altLang="en-US" dirty="0"/>
              <a:t>Be a Professional</a:t>
            </a:r>
          </a:p>
          <a:p>
            <a:pPr marL="228600" indent="-228600" eaLnBrk="1" hangingPunct="1">
              <a:spcBef>
                <a:spcPct val="0"/>
              </a:spcBef>
              <a:buAutoNum type="arabicPeriod"/>
              <a:defRPr/>
            </a:pPr>
            <a:r>
              <a:rPr lang="en-US" altLang="en-US" dirty="0"/>
              <a:t>Communicate like a professional</a:t>
            </a:r>
          </a:p>
          <a:p>
            <a:pPr marL="228600" indent="-228600" eaLnBrk="1" hangingPunct="1">
              <a:spcBef>
                <a:spcPct val="0"/>
              </a:spcBef>
              <a:buAutoNum type="arabicPeriod"/>
              <a:defRPr/>
            </a:pPr>
            <a:r>
              <a:rPr lang="en-US" altLang="en-US" dirty="0"/>
              <a:t>Communicate About Professional Topics</a:t>
            </a:r>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a:p>
            <a:pPr marL="228600" indent="-228600" eaLnBrk="1" hangingPunct="1">
              <a:spcBef>
                <a:spcPct val="0"/>
              </a:spcBef>
              <a:buAutoNum type="arabicPeriod"/>
              <a:defRPr/>
            </a:pPr>
            <a:endParaRPr lang="en-US" altLang="en-US" dirty="0"/>
          </a:p>
        </p:txBody>
      </p:sp>
    </p:spTree>
    <p:extLst>
      <p:ext uri="{BB962C8B-B14F-4D97-AF65-F5344CB8AC3E}">
        <p14:creationId xmlns:p14="http://schemas.microsoft.com/office/powerpoint/2010/main" val="134761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F433F98-7D18-44F2-9FA6-3651C72B7726}"/>
              </a:ext>
            </a:extLst>
          </p:cNvPr>
          <p:cNvSpPr>
            <a:spLocks noGrp="1" noRot="1" noChangeAspect="1" noChangeArrowheads="1" noTextEdit="1"/>
          </p:cNvSpPr>
          <p:nvPr>
            <p:ph type="sldImg"/>
          </p:nvPr>
        </p:nvSpPr>
        <p:spPr>
          <a:xfrm>
            <a:off x="495300" y="450850"/>
            <a:ext cx="6400800" cy="3600450"/>
          </a:xfrm>
          <a:ln/>
        </p:spPr>
      </p:sp>
      <p:sp>
        <p:nvSpPr>
          <p:cNvPr id="3" name="Notes Placeholder 2">
            <a:extLst>
              <a:ext uri="{FF2B5EF4-FFF2-40B4-BE49-F238E27FC236}">
                <a16:creationId xmlns:a16="http://schemas.microsoft.com/office/drawing/2014/main" id="{BB9D6937-BE15-4913-8723-9E965C0F4A65}"/>
              </a:ext>
            </a:extLst>
          </p:cNvPr>
          <p:cNvSpPr>
            <a:spLocks noGrp="1"/>
          </p:cNvSpPr>
          <p:nvPr>
            <p:ph type="body" idx="1"/>
          </p:nvPr>
        </p:nvSpPr>
        <p:spPr>
          <a:xfrm>
            <a:off x="381000" y="4191000"/>
            <a:ext cx="6553200" cy="4929188"/>
          </a:xfrm>
        </p:spPr>
        <p:txBody>
          <a:bodyPr>
            <a:normAutofit fontScale="92500" lnSpcReduction="10000"/>
          </a:bodyPr>
          <a:lstStyle/>
          <a:p>
            <a:pPr eaLnBrk="1" hangingPunct="1">
              <a:defRPr/>
            </a:pPr>
            <a:r>
              <a:rPr lang="en-US" b="1" dirty="0">
                <a:cs typeface="Arial" charset="0"/>
              </a:rPr>
              <a:t>U.S. Navy’s </a:t>
            </a:r>
            <a:r>
              <a:rPr lang="en-US" b="1" dirty="0" err="1">
                <a:cs typeface="Arial" charset="0"/>
              </a:rPr>
              <a:t>Tailhook</a:t>
            </a:r>
            <a:r>
              <a:rPr lang="en-US" b="1" dirty="0">
                <a:cs typeface="Arial" charset="0"/>
              </a:rPr>
              <a:t> Scandal, 1991</a:t>
            </a:r>
            <a:endParaRPr lang="en-US" b="1" dirty="0"/>
          </a:p>
          <a:p>
            <a:pPr eaLnBrk="1" hangingPunct="1">
              <a:defRPr/>
            </a:pPr>
            <a:r>
              <a:rPr lang="en-US" dirty="0"/>
              <a:t>This is a great example of why Management needs to be concerned.  </a:t>
            </a:r>
          </a:p>
          <a:p>
            <a:pPr eaLnBrk="1" hangingPunct="1">
              <a:defRPr/>
            </a:pPr>
            <a:endParaRPr lang="en-US" dirty="0"/>
          </a:p>
          <a:p>
            <a:pPr eaLnBrk="1" hangingPunct="1">
              <a:defRPr/>
            </a:pPr>
            <a:r>
              <a:rPr lang="en-US" dirty="0"/>
              <a:t>In 1993, Lt. Paula Coughlin (and six other victims) sued the </a:t>
            </a:r>
            <a:r>
              <a:rPr lang="en-US" dirty="0" err="1"/>
              <a:t>Tailhook</a:t>
            </a:r>
            <a:r>
              <a:rPr lang="en-US" dirty="0"/>
              <a:t> Association and the Las Vegas Hilton Hotel – and its corporation – for failing to provide the proper security for guests.  The jury awarded Coughlin $1.7 million in compensatory damages for emotional distress and $5 million in punitive damages. The fallout was blunt and to the point.  Several Naval officer careers were ended (including the Secretary of the Navy), promotions denied, hundreds were fined, and the beginning of making sustained change in the Navy and all other military organization was official.  </a:t>
            </a:r>
          </a:p>
          <a:p>
            <a:pPr eaLnBrk="1" hangingPunct="1">
              <a:defRPr/>
            </a:pPr>
            <a:endParaRPr lang="en-US" dirty="0"/>
          </a:p>
          <a:p>
            <a:pPr>
              <a:defRPr/>
            </a:pPr>
            <a:r>
              <a:rPr lang="en-US" dirty="0"/>
              <a:t>After the fact, the Navy spent quite a bit if time to find out “what went wrong” so they wouldn’t end up there again.  Their research found that there were three factors:</a:t>
            </a:r>
          </a:p>
          <a:p>
            <a:pPr marL="228600" indent="-228600">
              <a:buFont typeface="+mj-lt"/>
              <a:buAutoNum type="arabicPeriod"/>
              <a:defRPr/>
            </a:pPr>
            <a:r>
              <a:rPr lang="en-US" dirty="0"/>
              <a:t>Leadership</a:t>
            </a:r>
          </a:p>
          <a:p>
            <a:pPr marL="685800" lvl="1" indent="-228600">
              <a:buFont typeface="Arial" pitchFamily="34" charset="0"/>
              <a:buChar char="•"/>
              <a:defRPr/>
            </a:pPr>
            <a:r>
              <a:rPr lang="en-US" dirty="0"/>
              <a:t>Leadership:  Sexual Harassment Expert is asked what is the number one thing that . . . Leadership; what the boss does, leaders set the tone.</a:t>
            </a:r>
          </a:p>
          <a:p>
            <a:pPr marL="228600" indent="-228600">
              <a:buFont typeface="+mj-lt"/>
              <a:buAutoNum type="arabicPeriod"/>
              <a:defRPr/>
            </a:pPr>
            <a:r>
              <a:rPr lang="en-US" dirty="0"/>
              <a:t>Rarity</a:t>
            </a:r>
          </a:p>
          <a:p>
            <a:pPr marL="685800" lvl="1" indent="-228600">
              <a:buFont typeface="Arial" pitchFamily="34" charset="0"/>
              <a:buChar char="•"/>
              <a:defRPr/>
            </a:pPr>
            <a:r>
              <a:rPr lang="en-US" dirty="0"/>
              <a:t>Definition - Something rare.  The quality or state of being rare; infrequency of occurrence.</a:t>
            </a:r>
          </a:p>
          <a:p>
            <a:pPr marL="685800" lvl="1" indent="-228600">
              <a:buFont typeface="Arial" pitchFamily="34" charset="0"/>
              <a:buChar char="•"/>
              <a:defRPr/>
            </a:pPr>
            <a:r>
              <a:rPr lang="en-US" dirty="0"/>
              <a:t>When a work place is typically all men or all women, an excepted standard of behavior is understood (doesn’t mean that it is professional).  When suddenly someone from the opposite sex joins the group, and the groups standard doesn’t change, harassment is more likely to occur.</a:t>
            </a:r>
          </a:p>
          <a:p>
            <a:pPr marL="228600" indent="-228600">
              <a:buFont typeface="+mj-lt"/>
              <a:buAutoNum type="arabicPeriod"/>
              <a:defRPr/>
            </a:pPr>
            <a:r>
              <a:rPr lang="en-US" dirty="0"/>
              <a:t>Priming</a:t>
            </a:r>
          </a:p>
          <a:p>
            <a:pPr marL="685800" lvl="1" indent="-228600">
              <a:buFont typeface="Arial" pitchFamily="34" charset="0"/>
              <a:buChar char="•"/>
              <a:defRPr/>
            </a:pPr>
            <a:r>
              <a:rPr lang="en-US" dirty="0"/>
              <a:t>Definition - The act of one that primes.</a:t>
            </a:r>
            <a:r>
              <a:rPr lang="en-US" b="1" dirty="0"/>
              <a:t> </a:t>
            </a:r>
            <a:r>
              <a:rPr lang="en-US" dirty="0"/>
              <a:t>The explosive used to ignite a charge.  A preliminary coat of paint or size applied to a surface.</a:t>
            </a:r>
          </a:p>
          <a:p>
            <a:pPr marL="685800" lvl="1" indent="-228600">
              <a:buFont typeface="Arial" pitchFamily="34" charset="0"/>
              <a:buChar char="•"/>
              <a:defRPr/>
            </a:pPr>
            <a:r>
              <a:rPr lang="en-US" dirty="0"/>
              <a:t>When a behavior or action is allowed that objectifies men or women (like commonly allowing the use of sexual innuendo in work conversations) you create an atmosphere that makes it more likely for harassment to happen.</a:t>
            </a:r>
          </a:p>
          <a:p>
            <a:pPr>
              <a:buFont typeface="Arial" pitchFamily="34" charset="0"/>
              <a:buNone/>
              <a:defRPr/>
            </a:pPr>
            <a:r>
              <a:rPr lang="en-US" b="1" dirty="0"/>
              <a:t>Other contributing factors:</a:t>
            </a:r>
          </a:p>
          <a:p>
            <a:pPr>
              <a:buFont typeface="Arial" pitchFamily="34" charset="0"/>
              <a:buChar char="•"/>
              <a:defRPr/>
            </a:pPr>
            <a:r>
              <a:rPr lang="en-US" dirty="0"/>
              <a:t>Misuse of Power!</a:t>
            </a:r>
          </a:p>
          <a:p>
            <a:pPr>
              <a:buFont typeface="Arial" pitchFamily="34" charset="0"/>
              <a:buChar char="•"/>
              <a:defRPr/>
            </a:pPr>
            <a:r>
              <a:rPr lang="en-US" dirty="0"/>
              <a:t>Lack of Awareness:</a:t>
            </a:r>
          </a:p>
          <a:p>
            <a:pPr>
              <a:buFont typeface="Arial" pitchFamily="34" charset="0"/>
              <a:buChar char="•"/>
              <a:defRPr/>
            </a:pPr>
            <a:r>
              <a:rPr lang="en-US" dirty="0"/>
              <a:t>Anger:</a:t>
            </a:r>
          </a:p>
        </p:txBody>
      </p:sp>
      <p:sp>
        <p:nvSpPr>
          <p:cNvPr id="78852" name="Slide Number Placeholder 3">
            <a:extLst>
              <a:ext uri="{FF2B5EF4-FFF2-40B4-BE49-F238E27FC236}">
                <a16:creationId xmlns:a16="http://schemas.microsoft.com/office/drawing/2014/main" id="{979FB288-638D-4F92-8B0E-DAB0C06586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93EB4C-47A4-430D-A3C8-8E46D31AFD40}" type="slidenum">
              <a:rPr lang="en-US" altLang="en-US" smtClean="0">
                <a:latin typeface="Arial" panose="020B0604020202020204" pitchFamily="34" charset="0"/>
                <a:cs typeface="Arial" panose="020B0604020202020204" pitchFamily="34" charset="0"/>
              </a:rPr>
              <a:pPr eaLnBrk="1" hangingPunct="1">
                <a:spcBef>
                  <a:spcPct val="0"/>
                </a:spcBef>
              </a:pPr>
              <a:t>13</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21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A8EACF4-0340-45C1-AE0F-212FF22AF11E}"/>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C86678AC-DD00-4AD4-AF09-E125B5CA12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8C05DA10-1572-4A4E-B97E-2CB039EE38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086AD0-1F09-4335-9597-013C08A61F7B}" type="slidenum">
              <a:rPr lang="en-US" altLang="en-US" smtClean="0">
                <a:latin typeface="Arial" panose="020B0604020202020204" pitchFamily="34" charset="0"/>
                <a:cs typeface="Arial" panose="020B0604020202020204" pitchFamily="34" charset="0"/>
              </a:rPr>
              <a:pPr eaLnBrk="1" hangingPunct="1">
                <a:spcBef>
                  <a:spcPct val="0"/>
                </a:spcBef>
              </a:pPr>
              <a:t>14</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98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57817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164163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9130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1926621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0737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672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49538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2022699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en-US" dirty="0"/>
              <a:t>Click to edit Master title style</a:t>
            </a:r>
          </a:p>
        </p:txBody>
      </p:sp>
      <p:sp>
        <p:nvSpPr>
          <p:cNvPr id="8" name="Date Placeholder 7"/>
          <p:cNvSpPr>
            <a:spLocks noGrp="1"/>
          </p:cNvSpPr>
          <p:nvPr>
            <p:ph type="dt" sz="half" idx="10"/>
          </p:nvPr>
        </p:nvSpPr>
        <p:spPr/>
        <p:txBody>
          <a:bodyPr/>
          <a:lstStyle/>
          <a:p>
            <a:fld id="{5C14FD69-4A85-4715-A222-ABB225B63BC6}" type="datetimeFigureOut">
              <a:rPr lang="en-US" smtClean="0"/>
              <a:pPr/>
              <a:t>4/23/2018</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63661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064" y="377952"/>
            <a:ext cx="11167872" cy="479213"/>
          </a:xfrm>
        </p:spPr>
        <p:txBody>
          <a:bodyPr>
            <a:noAutofit/>
          </a:bodyPr>
          <a:lstStyle/>
          <a:p>
            <a:r>
              <a:rPr lang="en-US" dirty="0"/>
              <a:t>Click to edit Master title style</a:t>
            </a:r>
          </a:p>
        </p:txBody>
      </p:sp>
      <p:sp>
        <p:nvSpPr>
          <p:cNvPr id="3" name="Content Placeholder 2"/>
          <p:cNvSpPr>
            <a:spLocks noGrp="1"/>
          </p:cNvSpPr>
          <p:nvPr>
            <p:ph idx="1"/>
          </p:nvPr>
        </p:nvSpPr>
        <p:spPr>
          <a:xfrm>
            <a:off x="512064" y="1551433"/>
            <a:ext cx="11167872" cy="4835527"/>
          </a:xfrm>
        </p:spPr>
        <p:txBody>
          <a:bodyPr/>
          <a:lstStyle>
            <a:lvl1pPr>
              <a:defRPr sz="2400" baseline="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3"/>
          </p:nvPr>
        </p:nvSpPr>
        <p:spPr>
          <a:xfrm>
            <a:off x="512064" y="878163"/>
            <a:ext cx="11167872" cy="324363"/>
          </a:xfrm>
        </p:spPr>
        <p:txBody>
          <a:bodyPr>
            <a:noAutofit/>
          </a:bodyPr>
          <a:lstStyle>
            <a:lvl1pPr marL="0" indent="0">
              <a:buFontTx/>
              <a:buNone/>
              <a:defRPr sz="2933" cap="all"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191627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064" y="377952"/>
            <a:ext cx="11167872" cy="595035"/>
          </a:xfrm>
        </p:spPr>
        <p:txBody>
          <a:bodyPr/>
          <a:lstStyle/>
          <a:p>
            <a:r>
              <a:rPr lang="en-US"/>
              <a:t>Click to edit Master title style</a:t>
            </a:r>
          </a:p>
        </p:txBody>
      </p:sp>
      <p:sp>
        <p:nvSpPr>
          <p:cNvPr id="3" name="Content Placeholder 2"/>
          <p:cNvSpPr>
            <a:spLocks noGrp="1"/>
          </p:cNvSpPr>
          <p:nvPr>
            <p:ph sz="half" idx="1"/>
          </p:nvPr>
        </p:nvSpPr>
        <p:spPr>
          <a:xfrm>
            <a:off x="512064" y="1562099"/>
            <a:ext cx="5384800" cy="4769612"/>
          </a:xfrm>
        </p:spPr>
        <p:txBody>
          <a:bodyPr>
            <a:normAutofit/>
          </a:bodyPr>
          <a:lstStyle>
            <a:lvl1pPr>
              <a:defRPr sz="24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295136" y="1562099"/>
            <a:ext cx="5384800" cy="4769612"/>
          </a:xfrm>
        </p:spPr>
        <p:txBody>
          <a:bodyPr>
            <a:normAutofit/>
          </a:bodyPr>
          <a:lstStyle>
            <a:lvl1pPr>
              <a:defRPr sz="24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3"/>
          </p:nvPr>
        </p:nvSpPr>
        <p:spPr>
          <a:xfrm>
            <a:off x="512064" y="878163"/>
            <a:ext cx="11167872" cy="324363"/>
          </a:xfrm>
        </p:spPr>
        <p:txBody>
          <a:bodyPr>
            <a:noAutofit/>
          </a:bodyPr>
          <a:lstStyle>
            <a:lvl1pPr marL="0" indent="0">
              <a:buFontTx/>
              <a:buNone/>
              <a:defRPr sz="2933" cap="all"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36161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46302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2EB09A-83B3-4B2F-8423-1D269A3DFF8B}"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158829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EB09A-83B3-4B2F-8423-1D269A3DFF8B}"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350352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2EB09A-83B3-4B2F-8423-1D269A3DFF8B}"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174465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2EB09A-83B3-4B2F-8423-1D269A3DFF8B}"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31456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EB09A-83B3-4B2F-8423-1D269A3DFF8B}"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4077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2EB09A-83B3-4B2F-8423-1D269A3DFF8B}"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179210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2EB09A-83B3-4B2F-8423-1D269A3DFF8B}"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49692-B166-4EAE-B5A1-56EB0A773FDE}" type="slidenum">
              <a:rPr lang="en-US" smtClean="0"/>
              <a:t>‹#›</a:t>
            </a:fld>
            <a:endParaRPr lang="en-US"/>
          </a:p>
        </p:txBody>
      </p:sp>
    </p:spTree>
    <p:extLst>
      <p:ext uri="{BB962C8B-B14F-4D97-AF65-F5344CB8AC3E}">
        <p14:creationId xmlns:p14="http://schemas.microsoft.com/office/powerpoint/2010/main" val="361242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2EB09A-83B3-4B2F-8423-1D269A3DFF8B}" type="datetimeFigureOut">
              <a:rPr lang="en-US" smtClean="0"/>
              <a:t>4/23/2018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3549692-B166-4EAE-B5A1-56EB0A773FDE}" type="slidenum">
              <a:rPr lang="en-US" smtClean="0"/>
              <a:t>‹#›</a:t>
            </a:fld>
            <a:endParaRPr lang="en-US"/>
          </a:p>
        </p:txBody>
      </p:sp>
    </p:spTree>
    <p:extLst>
      <p:ext uri="{BB962C8B-B14F-4D97-AF65-F5344CB8AC3E}">
        <p14:creationId xmlns:p14="http://schemas.microsoft.com/office/powerpoint/2010/main" val="391863082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dia4.s-nbcnews.com/j/newscms/2018_09/2346561/180301-rick-butler-mn-1120_7d125edee07a04b9410f875e42c0b690.nbcnews-ux-2880-1000.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aate.net/" TargetMode="Externa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athleticbusiness.com/featured-writer-blogs/andy-berg.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sbridgecanfield@gmail.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BF71-9C9E-4EFB-AFB8-5D4142BB1A1F}"/>
              </a:ext>
            </a:extLst>
          </p:cNvPr>
          <p:cNvSpPr>
            <a:spLocks noGrp="1"/>
          </p:cNvSpPr>
          <p:nvPr>
            <p:ph type="ctrTitle"/>
          </p:nvPr>
        </p:nvSpPr>
        <p:spPr/>
        <p:txBody>
          <a:bodyPr/>
          <a:lstStyle/>
          <a:p>
            <a:r>
              <a:rPr lang="en-US" dirty="0"/>
              <a:t>WSSAAA  Conference</a:t>
            </a:r>
          </a:p>
        </p:txBody>
      </p:sp>
      <p:sp>
        <p:nvSpPr>
          <p:cNvPr id="3" name="Subtitle 2">
            <a:extLst>
              <a:ext uri="{FF2B5EF4-FFF2-40B4-BE49-F238E27FC236}">
                <a16:creationId xmlns:a16="http://schemas.microsoft.com/office/drawing/2014/main" id="{A4572894-0C6A-4772-A2FA-C88F44E82DB7}"/>
              </a:ext>
            </a:extLst>
          </p:cNvPr>
          <p:cNvSpPr>
            <a:spLocks noGrp="1"/>
          </p:cNvSpPr>
          <p:nvPr>
            <p:ph type="subTitle" idx="1"/>
          </p:nvPr>
        </p:nvSpPr>
        <p:spPr/>
        <p:txBody>
          <a:bodyPr>
            <a:normAutofit/>
          </a:bodyPr>
          <a:lstStyle/>
          <a:p>
            <a:r>
              <a:rPr lang="en-US" sz="4400"/>
              <a:t>April 23, </a:t>
            </a:r>
            <a:r>
              <a:rPr lang="en-US" sz="4400" dirty="0"/>
              <a:t>2018</a:t>
            </a:r>
          </a:p>
        </p:txBody>
      </p:sp>
    </p:spTree>
    <p:extLst>
      <p:ext uri="{BB962C8B-B14F-4D97-AF65-F5344CB8AC3E}">
        <p14:creationId xmlns:p14="http://schemas.microsoft.com/office/powerpoint/2010/main" val="310251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7FA63C1-51EC-4DFB-B039-E286AF129ED1}"/>
              </a:ext>
            </a:extLst>
          </p:cNvPr>
          <p:cNvSpPr>
            <a:spLocks noGrp="1" noChangeArrowheads="1"/>
          </p:cNvSpPr>
          <p:nvPr>
            <p:ph type="title"/>
          </p:nvPr>
        </p:nvSpPr>
        <p:spPr>
          <a:xfrm>
            <a:off x="3048000" y="719139"/>
            <a:ext cx="6705600" cy="815975"/>
          </a:xfrm>
        </p:spPr>
        <p:txBody>
          <a:bodyPr>
            <a:normAutofit fontScale="90000"/>
          </a:bodyPr>
          <a:lstStyle/>
          <a:p>
            <a:pPr>
              <a:lnSpc>
                <a:spcPts val="4200"/>
              </a:lnSpc>
            </a:pPr>
            <a:r>
              <a:rPr lang="en-US" altLang="en-US">
                <a:cs typeface="Arial" panose="020B0604020202020204" pitchFamily="34" charset="0"/>
              </a:rPr>
              <a:t>Code of Professional Conduct</a:t>
            </a:r>
            <a:br>
              <a:rPr lang="en-US" altLang="en-US">
                <a:cs typeface="Arial" panose="020B0604020202020204" pitchFamily="34" charset="0"/>
              </a:rPr>
            </a:br>
            <a:endParaRPr lang="en-US" altLang="en-US">
              <a:cs typeface="Arial" panose="020B0604020202020204" pitchFamily="34" charset="0"/>
            </a:endParaRPr>
          </a:p>
        </p:txBody>
      </p:sp>
      <p:sp>
        <p:nvSpPr>
          <p:cNvPr id="14339" name="Rectangle 3">
            <a:extLst>
              <a:ext uri="{FF2B5EF4-FFF2-40B4-BE49-F238E27FC236}">
                <a16:creationId xmlns:a16="http://schemas.microsoft.com/office/drawing/2014/main" id="{21430268-6EC2-485F-ACAE-E3B2FB1737B9}"/>
              </a:ext>
            </a:extLst>
          </p:cNvPr>
          <p:cNvSpPr>
            <a:spLocks noGrp="1" noChangeArrowheads="1"/>
          </p:cNvSpPr>
          <p:nvPr>
            <p:ph idx="1"/>
          </p:nvPr>
        </p:nvSpPr>
        <p:spPr>
          <a:xfrm>
            <a:off x="2274888" y="2057400"/>
            <a:ext cx="7478712" cy="4191000"/>
          </a:xfrm>
        </p:spPr>
        <p:txBody>
          <a:bodyPr>
            <a:normAutofit/>
          </a:bodyPr>
          <a:lstStyle/>
          <a:p>
            <a:pPr eaLnBrk="1" hangingPunct="1"/>
            <a:r>
              <a:rPr lang="en-US" altLang="en-US" sz="2800" dirty="0">
                <a:cs typeface="Arial" panose="020B0604020202020204" pitchFamily="34" charset="0"/>
              </a:rPr>
              <a:t>WAC 181-87-060 Disregard or Abandonment of Generally Recognized Professional Standards</a:t>
            </a:r>
          </a:p>
          <a:p>
            <a:pPr lvl="1" eaLnBrk="1" hangingPunct="1">
              <a:buFont typeface="Arial" panose="020B0604020202020204" pitchFamily="34" charset="0"/>
              <a:buChar char="•"/>
            </a:pPr>
            <a:r>
              <a:rPr lang="en-US" altLang="en-US" sz="2800" b="1" u="sng" dirty="0">
                <a:cs typeface="Arial" panose="020B0604020202020204" pitchFamily="34" charset="0"/>
              </a:rPr>
              <a:t>Assessment, treatment, instruction, or supervision of students</a:t>
            </a:r>
          </a:p>
        </p:txBody>
      </p:sp>
    </p:spTree>
    <p:extLst>
      <p:ext uri="{BB962C8B-B14F-4D97-AF65-F5344CB8AC3E}">
        <p14:creationId xmlns:p14="http://schemas.microsoft.com/office/powerpoint/2010/main" val="22445848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638800" y="2133600"/>
            <a:ext cx="4572000" cy="1143000"/>
            <a:chOff x="2592" y="1344"/>
            <a:chExt cx="2880" cy="720"/>
          </a:xfrm>
          <a:solidFill>
            <a:srgbClr val="A4CF5F"/>
          </a:solidFill>
        </p:grpSpPr>
        <p:sp>
          <p:nvSpPr>
            <p:cNvPr id="35850" name="AutoShape 5"/>
            <p:cNvSpPr>
              <a:spLocks noChangeArrowheads="1"/>
            </p:cNvSpPr>
            <p:nvPr/>
          </p:nvSpPr>
          <p:spPr bwMode="auto">
            <a:xfrm>
              <a:off x="2592" y="1344"/>
              <a:ext cx="2880" cy="720"/>
            </a:xfrm>
            <a:prstGeom prst="chevron">
              <a:avLst>
                <a:gd name="adj" fmla="val 100000"/>
              </a:avLst>
            </a:prstGeom>
            <a:grpFill/>
            <a:ln w="9525">
              <a:noFill/>
              <a:miter lim="800000"/>
              <a:headEnd/>
              <a:tailEnd/>
            </a:ln>
          </p:spPr>
          <p:txBody>
            <a:bodyPr wrap="none" anchor="ctr"/>
            <a:lstStyle/>
            <a:p>
              <a:pPr>
                <a:defRPr/>
              </a:pPr>
              <a:endParaRPr lang="en-US" dirty="0">
                <a:latin typeface="Arial" charset="0"/>
              </a:endParaRPr>
            </a:p>
          </p:txBody>
        </p:sp>
        <p:sp>
          <p:nvSpPr>
            <p:cNvPr id="35851" name="Text Box 7"/>
            <p:cNvSpPr txBox="1">
              <a:spLocks noChangeArrowheads="1"/>
            </p:cNvSpPr>
            <p:nvPr/>
          </p:nvSpPr>
          <p:spPr bwMode="auto">
            <a:xfrm>
              <a:off x="3072" y="1488"/>
              <a:ext cx="1920" cy="483"/>
            </a:xfrm>
            <a:prstGeom prst="rect">
              <a:avLst/>
            </a:prstGeom>
            <a:grpFill/>
            <a:ln w="9525">
              <a:noFill/>
              <a:miter lim="800000"/>
              <a:headEnd/>
              <a:tailEnd/>
            </a:ln>
          </p:spPr>
          <p:txBody>
            <a:bodyPr>
              <a:spAutoFit/>
            </a:bodyPr>
            <a:lstStyle/>
            <a:p>
              <a:pPr algn="ctr">
                <a:lnSpc>
                  <a:spcPct val="50000"/>
                </a:lnSpc>
                <a:spcBef>
                  <a:spcPct val="50000"/>
                </a:spcBef>
                <a:defRPr/>
              </a:pPr>
              <a:r>
                <a:rPr lang="en-US" sz="2800" b="1" dirty="0">
                  <a:solidFill>
                    <a:schemeClr val="bg1"/>
                  </a:solidFill>
                  <a:latin typeface="Arial" charset="0"/>
                </a:rPr>
                <a:t>Boundary</a:t>
              </a:r>
            </a:p>
            <a:p>
              <a:pPr algn="ctr">
                <a:lnSpc>
                  <a:spcPct val="50000"/>
                </a:lnSpc>
                <a:spcBef>
                  <a:spcPct val="50000"/>
                </a:spcBef>
                <a:defRPr/>
              </a:pPr>
              <a:r>
                <a:rPr lang="en-US" sz="2800" b="1" dirty="0">
                  <a:solidFill>
                    <a:schemeClr val="bg1"/>
                  </a:solidFill>
                  <a:latin typeface="Arial" charset="0"/>
                </a:rPr>
                <a:t>Invasions</a:t>
              </a:r>
            </a:p>
          </p:txBody>
        </p:sp>
      </p:grpSp>
      <p:grpSp>
        <p:nvGrpSpPr>
          <p:cNvPr id="3" name="Group 15"/>
          <p:cNvGrpSpPr>
            <a:grpSpLocks/>
          </p:cNvGrpSpPr>
          <p:nvPr/>
        </p:nvGrpSpPr>
        <p:grpSpPr bwMode="auto">
          <a:xfrm>
            <a:off x="5715000" y="3886200"/>
            <a:ext cx="4648200" cy="2057400"/>
            <a:chOff x="2640" y="2448"/>
            <a:chExt cx="2928" cy="1296"/>
          </a:xfrm>
          <a:solidFill>
            <a:srgbClr val="A4CF5F"/>
          </a:solidFill>
        </p:grpSpPr>
        <p:sp>
          <p:nvSpPr>
            <p:cNvPr id="35846" name="AutoShape 9"/>
            <p:cNvSpPr>
              <a:spLocks noChangeArrowheads="1"/>
            </p:cNvSpPr>
            <p:nvPr/>
          </p:nvSpPr>
          <p:spPr bwMode="auto">
            <a:xfrm>
              <a:off x="2640" y="2448"/>
              <a:ext cx="2928" cy="1296"/>
            </a:xfrm>
            <a:prstGeom prst="chevron">
              <a:avLst>
                <a:gd name="adj" fmla="val 56481"/>
              </a:avLst>
            </a:prstGeom>
            <a:grpFill/>
            <a:ln w="9525">
              <a:noFill/>
              <a:miter lim="800000"/>
              <a:headEnd/>
              <a:tailEnd/>
            </a:ln>
          </p:spPr>
          <p:txBody>
            <a:bodyPr wrap="none" anchor="ctr"/>
            <a:lstStyle/>
            <a:p>
              <a:pPr>
                <a:defRPr/>
              </a:pPr>
              <a:endParaRPr lang="en-US" dirty="0">
                <a:latin typeface="Arial" charset="0"/>
              </a:endParaRPr>
            </a:p>
          </p:txBody>
        </p:sp>
        <p:sp>
          <p:nvSpPr>
            <p:cNvPr id="35847" name="Text Box 11"/>
            <p:cNvSpPr txBox="1">
              <a:spLocks noChangeArrowheads="1"/>
            </p:cNvSpPr>
            <p:nvPr/>
          </p:nvSpPr>
          <p:spPr bwMode="auto">
            <a:xfrm>
              <a:off x="3168" y="2736"/>
              <a:ext cx="1968" cy="754"/>
            </a:xfrm>
            <a:prstGeom prst="rect">
              <a:avLst/>
            </a:prstGeom>
            <a:grpFill/>
            <a:ln w="9525">
              <a:noFill/>
              <a:miter lim="800000"/>
              <a:headEnd/>
              <a:tailEnd/>
            </a:ln>
          </p:spPr>
          <p:txBody>
            <a:bodyPr>
              <a:spAutoFit/>
            </a:bodyPr>
            <a:lstStyle/>
            <a:p>
              <a:pPr algn="ctr">
                <a:lnSpc>
                  <a:spcPct val="50000"/>
                </a:lnSpc>
                <a:spcBef>
                  <a:spcPct val="50000"/>
                </a:spcBef>
                <a:defRPr/>
              </a:pPr>
              <a:r>
                <a:rPr lang="en-US" sz="2800" b="1" dirty="0">
                  <a:solidFill>
                    <a:schemeClr val="bg1"/>
                  </a:solidFill>
                  <a:latin typeface="Arial" charset="0"/>
                </a:rPr>
                <a:t>Maintaining</a:t>
              </a:r>
            </a:p>
            <a:p>
              <a:pPr algn="ctr">
                <a:lnSpc>
                  <a:spcPct val="50000"/>
                </a:lnSpc>
                <a:spcBef>
                  <a:spcPct val="50000"/>
                </a:spcBef>
                <a:defRPr/>
              </a:pPr>
              <a:r>
                <a:rPr lang="en-US" sz="2800" b="1" dirty="0">
                  <a:solidFill>
                    <a:schemeClr val="bg1"/>
                  </a:solidFill>
                  <a:latin typeface="Arial" charset="0"/>
                </a:rPr>
                <a:t>Professional</a:t>
              </a:r>
            </a:p>
            <a:p>
              <a:pPr algn="ctr">
                <a:lnSpc>
                  <a:spcPct val="50000"/>
                </a:lnSpc>
                <a:spcBef>
                  <a:spcPct val="50000"/>
                </a:spcBef>
                <a:defRPr/>
              </a:pPr>
              <a:r>
                <a:rPr lang="en-US" sz="2800" b="1" dirty="0">
                  <a:solidFill>
                    <a:schemeClr val="bg1"/>
                  </a:solidFill>
                  <a:latin typeface="Arial" charset="0"/>
                </a:rPr>
                <a:t>Boundaries</a:t>
              </a:r>
            </a:p>
          </p:txBody>
        </p:sp>
      </p:grpSp>
      <p:grpSp>
        <p:nvGrpSpPr>
          <p:cNvPr id="4" name="Group 12"/>
          <p:cNvGrpSpPr>
            <a:grpSpLocks/>
          </p:cNvGrpSpPr>
          <p:nvPr/>
        </p:nvGrpSpPr>
        <p:grpSpPr bwMode="auto">
          <a:xfrm>
            <a:off x="2286000" y="2133600"/>
            <a:ext cx="4572000" cy="1143000"/>
            <a:chOff x="432" y="1344"/>
            <a:chExt cx="2880" cy="720"/>
          </a:xfrm>
          <a:solidFill>
            <a:srgbClr val="62B4E4"/>
          </a:solidFill>
        </p:grpSpPr>
        <p:sp>
          <p:nvSpPr>
            <p:cNvPr id="35852" name="AutoShape 4"/>
            <p:cNvSpPr>
              <a:spLocks noChangeArrowheads="1"/>
            </p:cNvSpPr>
            <p:nvPr/>
          </p:nvSpPr>
          <p:spPr bwMode="auto">
            <a:xfrm>
              <a:off x="432" y="1344"/>
              <a:ext cx="2880" cy="720"/>
            </a:xfrm>
            <a:prstGeom prst="homePlate">
              <a:avLst>
                <a:gd name="adj" fmla="val 100000"/>
              </a:avLst>
            </a:prstGeom>
            <a:grpFill/>
            <a:ln w="9525">
              <a:noFill/>
              <a:miter lim="800000"/>
              <a:headEnd/>
              <a:tailEnd/>
            </a:ln>
          </p:spPr>
          <p:txBody>
            <a:bodyPr wrap="none" anchor="ctr"/>
            <a:lstStyle/>
            <a:p>
              <a:pPr>
                <a:defRPr/>
              </a:pPr>
              <a:endParaRPr lang="en-US" dirty="0">
                <a:latin typeface="Arial" charset="0"/>
              </a:endParaRPr>
            </a:p>
          </p:txBody>
        </p:sp>
        <p:sp>
          <p:nvSpPr>
            <p:cNvPr id="35853" name="Text Box 6"/>
            <p:cNvSpPr txBox="1">
              <a:spLocks noChangeArrowheads="1"/>
            </p:cNvSpPr>
            <p:nvPr/>
          </p:nvSpPr>
          <p:spPr bwMode="auto">
            <a:xfrm>
              <a:off x="528" y="1440"/>
              <a:ext cx="2208" cy="523"/>
            </a:xfrm>
            <a:prstGeom prst="rect">
              <a:avLst/>
            </a:prstGeom>
            <a:grpFill/>
            <a:ln w="9525">
              <a:noFill/>
              <a:miter lim="800000"/>
              <a:headEnd/>
              <a:tailEnd/>
            </a:ln>
          </p:spPr>
          <p:txBody>
            <a:bodyPr>
              <a:spAutoFit/>
            </a:bodyPr>
            <a:lstStyle/>
            <a:p>
              <a:pPr algn="ctr">
                <a:spcBef>
                  <a:spcPct val="50000"/>
                </a:spcBef>
                <a:defRPr/>
              </a:pPr>
              <a:r>
                <a:rPr lang="en-US" sz="2400" dirty="0">
                  <a:latin typeface="Arial" charset="0"/>
                </a:rPr>
                <a:t>Inappropriate Actions and/or Omissions</a:t>
              </a:r>
            </a:p>
          </p:txBody>
        </p:sp>
      </p:grpSp>
      <p:grpSp>
        <p:nvGrpSpPr>
          <p:cNvPr id="5" name="Group 14"/>
          <p:cNvGrpSpPr>
            <a:grpSpLocks/>
          </p:cNvGrpSpPr>
          <p:nvPr/>
        </p:nvGrpSpPr>
        <p:grpSpPr bwMode="auto">
          <a:xfrm>
            <a:off x="2209800" y="3886200"/>
            <a:ext cx="4724400" cy="2057400"/>
            <a:chOff x="432" y="2448"/>
            <a:chExt cx="2976" cy="1296"/>
          </a:xfrm>
          <a:solidFill>
            <a:srgbClr val="62B4E4"/>
          </a:solidFill>
        </p:grpSpPr>
        <p:sp>
          <p:nvSpPr>
            <p:cNvPr id="35848" name="AutoShape 8"/>
            <p:cNvSpPr>
              <a:spLocks noChangeArrowheads="1"/>
            </p:cNvSpPr>
            <p:nvPr/>
          </p:nvSpPr>
          <p:spPr bwMode="auto">
            <a:xfrm>
              <a:off x="432" y="2448"/>
              <a:ext cx="2976" cy="1296"/>
            </a:xfrm>
            <a:prstGeom prst="homePlate">
              <a:avLst>
                <a:gd name="adj" fmla="val 57407"/>
              </a:avLst>
            </a:prstGeom>
            <a:grpFill/>
            <a:ln w="9525">
              <a:noFill/>
              <a:miter lim="800000"/>
              <a:headEnd/>
              <a:tailEnd/>
            </a:ln>
          </p:spPr>
          <p:txBody>
            <a:bodyPr wrap="none" anchor="ctr"/>
            <a:lstStyle/>
            <a:p>
              <a:pPr>
                <a:defRPr/>
              </a:pPr>
              <a:endParaRPr lang="en-US" dirty="0">
                <a:latin typeface="Arial" charset="0"/>
              </a:endParaRPr>
            </a:p>
          </p:txBody>
        </p:sp>
        <p:sp>
          <p:nvSpPr>
            <p:cNvPr id="35849" name="Text Box 10"/>
            <p:cNvSpPr txBox="1">
              <a:spLocks noChangeArrowheads="1"/>
            </p:cNvSpPr>
            <p:nvPr/>
          </p:nvSpPr>
          <p:spPr bwMode="auto">
            <a:xfrm>
              <a:off x="480" y="2652"/>
              <a:ext cx="2304" cy="756"/>
            </a:xfrm>
            <a:prstGeom prst="rect">
              <a:avLst/>
            </a:prstGeom>
            <a:grpFill/>
            <a:ln w="9525">
              <a:noFill/>
              <a:miter lim="800000"/>
              <a:headEnd/>
              <a:tailEnd/>
            </a:ln>
          </p:spPr>
          <p:txBody>
            <a:bodyPr>
              <a:spAutoFit/>
            </a:bodyPr>
            <a:lstStyle/>
            <a:p>
              <a:pPr algn="ctr">
                <a:spcBef>
                  <a:spcPct val="50000"/>
                </a:spcBef>
                <a:defRPr/>
              </a:pPr>
              <a:r>
                <a:rPr lang="en-US" sz="2400" dirty="0">
                  <a:latin typeface="Arial" charset="0"/>
                </a:rPr>
                <a:t>Modeling Appropriate Behavior and Confronting Inappropriate Behavior</a:t>
              </a:r>
            </a:p>
          </p:txBody>
        </p:sp>
      </p:grpSp>
    </p:spTree>
    <p:extLst>
      <p:ext uri="{BB962C8B-B14F-4D97-AF65-F5344CB8AC3E}">
        <p14:creationId xmlns:p14="http://schemas.microsoft.com/office/powerpoint/2010/main" val="16297797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C5F7557C-5E98-4636-B729-1D45BE60BBF8}"/>
              </a:ext>
            </a:extLst>
          </p:cNvPr>
          <p:cNvSpPr>
            <a:spLocks noGrp="1" noChangeArrowheads="1"/>
          </p:cNvSpPr>
          <p:nvPr>
            <p:ph type="title"/>
          </p:nvPr>
        </p:nvSpPr>
        <p:spPr/>
        <p:txBody>
          <a:bodyPr>
            <a:normAutofit fontScale="90000"/>
          </a:bodyPr>
          <a:lstStyle/>
          <a:p>
            <a:r>
              <a:rPr lang="en-US" altLang="en-US" sz="2800"/>
              <a:t>Charges Alleging Sex-Based Harassment (Charges filed with EEOC)</a:t>
            </a:r>
            <a:br>
              <a:rPr lang="en-US" altLang="en-US" sz="2800"/>
            </a:br>
            <a:r>
              <a:rPr lang="en-US" altLang="en-US" sz="2800"/>
              <a:t>FY 2011 - FY 2017</a:t>
            </a:r>
            <a:br>
              <a:rPr lang="en-US" altLang="en-US" b="0"/>
            </a:br>
            <a:endParaRPr lang="en-US" altLang="en-US"/>
          </a:p>
        </p:txBody>
      </p:sp>
      <p:sp>
        <p:nvSpPr>
          <p:cNvPr id="74755" name="Content Placeholder 2">
            <a:extLst>
              <a:ext uri="{FF2B5EF4-FFF2-40B4-BE49-F238E27FC236}">
                <a16:creationId xmlns:a16="http://schemas.microsoft.com/office/drawing/2014/main" id="{8341AF62-FD29-4467-90BB-08F171301CCF}"/>
              </a:ext>
            </a:extLst>
          </p:cNvPr>
          <p:cNvSpPr>
            <a:spLocks noGrp="1" noChangeArrowheads="1"/>
          </p:cNvSpPr>
          <p:nvPr>
            <p:ph idx="1"/>
          </p:nvPr>
        </p:nvSpPr>
        <p:spPr/>
        <p:txBody>
          <a:bodyPr/>
          <a:lstStyle/>
          <a:p>
            <a:r>
              <a:rPr lang="en-US" altLang="en-US" dirty="0"/>
              <a:t>2011-  	12,695</a:t>
            </a:r>
          </a:p>
          <a:p>
            <a:r>
              <a:rPr lang="en-US" altLang="en-US" dirty="0"/>
              <a:t>2012-  	12,569</a:t>
            </a:r>
          </a:p>
          <a:p>
            <a:r>
              <a:rPr lang="en-US" altLang="en-US" dirty="0"/>
              <a:t>2013-		12,379</a:t>
            </a:r>
          </a:p>
          <a:p>
            <a:r>
              <a:rPr lang="en-US" altLang="en-US" dirty="0"/>
              <a:t>2014-		12,146</a:t>
            </a:r>
          </a:p>
          <a:p>
            <a:r>
              <a:rPr lang="en-US" altLang="en-US" dirty="0"/>
              <a:t>2105-		12,573</a:t>
            </a:r>
          </a:p>
          <a:p>
            <a:r>
              <a:rPr lang="en-US" altLang="en-US" dirty="0"/>
              <a:t>2016-		12,860</a:t>
            </a:r>
          </a:p>
          <a:p>
            <a:r>
              <a:rPr lang="en-US" altLang="en-US" dirty="0"/>
              <a:t>2017-		12,428</a:t>
            </a:r>
          </a:p>
          <a:p>
            <a:r>
              <a:rPr lang="en-US" altLang="en-US" dirty="0"/>
              <a:t>WASHINGTON STATE 2017:  1,198	  </a:t>
            </a:r>
          </a:p>
        </p:txBody>
      </p:sp>
      <p:sp>
        <p:nvSpPr>
          <p:cNvPr id="74756" name="Slide Number Placeholder 3">
            <a:extLst>
              <a:ext uri="{FF2B5EF4-FFF2-40B4-BE49-F238E27FC236}">
                <a16:creationId xmlns:a16="http://schemas.microsoft.com/office/drawing/2014/main" id="{7C184663-EE46-4A18-9DEF-0EA614BE98B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75AE1752-D792-4E1A-88BA-D805A2D99890}" type="slidenum">
              <a:rPr lang="en-US" altLang="en-US" sz="1400">
                <a:solidFill>
                  <a:schemeClr val="tx1"/>
                </a:solidFill>
              </a:rPr>
              <a:pPr>
                <a:spcBef>
                  <a:spcPct val="0"/>
                </a:spcBef>
                <a:buFontTx/>
                <a:buNone/>
              </a:pPr>
              <a:t>12</a:t>
            </a:fld>
            <a:endParaRPr lang="en-US" altLang="en-US" sz="1400">
              <a:solidFill>
                <a:schemeClr val="tx1"/>
              </a:solidFill>
            </a:endParaRPr>
          </a:p>
        </p:txBody>
      </p:sp>
    </p:spTree>
    <p:extLst>
      <p:ext uri="{BB962C8B-B14F-4D97-AF65-F5344CB8AC3E}">
        <p14:creationId xmlns:p14="http://schemas.microsoft.com/office/powerpoint/2010/main" val="77526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a:extLst>
              <a:ext uri="{FF2B5EF4-FFF2-40B4-BE49-F238E27FC236}">
                <a16:creationId xmlns:a16="http://schemas.microsoft.com/office/drawing/2014/main" id="{0D422447-6C9F-4DF3-895F-2B41BC799747}"/>
              </a:ext>
            </a:extLst>
          </p:cNvPr>
          <p:cNvSpPr>
            <a:spLocks noGrp="1" noChangeArrowheads="1"/>
          </p:cNvSpPr>
          <p:nvPr>
            <p:ph type="title"/>
          </p:nvPr>
        </p:nvSpPr>
        <p:spPr/>
        <p:txBody>
          <a:bodyPr/>
          <a:lstStyle/>
          <a:p>
            <a:r>
              <a:rPr lang="en-US" altLang="en-US"/>
              <a:t>Factors to Consider . . .</a:t>
            </a:r>
          </a:p>
        </p:txBody>
      </p:sp>
      <p:graphicFrame>
        <p:nvGraphicFramePr>
          <p:cNvPr id="11" name="Content Placeholder 10">
            <a:extLst>
              <a:ext uri="{FF2B5EF4-FFF2-40B4-BE49-F238E27FC236}">
                <a16:creationId xmlns:a16="http://schemas.microsoft.com/office/drawing/2014/main" id="{E4CF8FAD-A7BE-466F-A23F-D364C32C5D09}"/>
              </a:ext>
            </a:extLst>
          </p:cNvPr>
          <p:cNvGraphicFramePr>
            <a:graphicFrameLocks noGrp="1"/>
          </p:cNvGraphicFramePr>
          <p:nvPr>
            <p:ph idx="1"/>
          </p:nvPr>
        </p:nvGraphicFramePr>
        <p:xfrm>
          <a:off x="2658535" y="1718740"/>
          <a:ext cx="686435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F416D58B-E53F-4A5B-8991-242EE04A04DC}"/>
              </a:ext>
            </a:extLst>
          </p:cNvPr>
          <p:cNvGraphicFramePr/>
          <p:nvPr/>
        </p:nvGraphicFramePr>
        <p:xfrm>
          <a:off x="3429000" y="4165600"/>
          <a:ext cx="5486400" cy="307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509664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A065B27-4254-477F-8B4C-72F8DFF579F5}"/>
              </a:ext>
            </a:extLst>
          </p:cNvPr>
          <p:cNvSpPr>
            <a:spLocks noGrp="1" noChangeArrowheads="1"/>
          </p:cNvSpPr>
          <p:nvPr>
            <p:ph type="title"/>
          </p:nvPr>
        </p:nvSpPr>
        <p:spPr/>
        <p:txBody>
          <a:bodyPr/>
          <a:lstStyle/>
          <a:p>
            <a:r>
              <a:rPr lang="en-US" altLang="en-US"/>
              <a:t>Factors to Consider:</a:t>
            </a:r>
          </a:p>
        </p:txBody>
      </p:sp>
      <p:sp>
        <p:nvSpPr>
          <p:cNvPr id="3" name="Content Placeholder 2">
            <a:extLst>
              <a:ext uri="{FF2B5EF4-FFF2-40B4-BE49-F238E27FC236}">
                <a16:creationId xmlns:a16="http://schemas.microsoft.com/office/drawing/2014/main" id="{746012F7-8D0D-4286-9025-A0A1CED2175D}"/>
              </a:ext>
            </a:extLst>
          </p:cNvPr>
          <p:cNvSpPr>
            <a:spLocks noGrp="1" noChangeArrowheads="1"/>
          </p:cNvSpPr>
          <p:nvPr>
            <p:ph idx="1"/>
          </p:nvPr>
        </p:nvSpPr>
        <p:spPr/>
        <p:txBody>
          <a:bodyPr>
            <a:normAutofit/>
          </a:bodyPr>
          <a:lstStyle/>
          <a:p>
            <a:r>
              <a:rPr lang="en-US" altLang="en-US" sz="2400" dirty="0"/>
              <a:t>Leadership</a:t>
            </a:r>
          </a:p>
          <a:p>
            <a:pPr lvl="1">
              <a:buFont typeface="Arial" panose="020B0604020202020204" pitchFamily="34" charset="0"/>
              <a:buChar char="•"/>
            </a:pPr>
            <a:r>
              <a:rPr lang="en-US" altLang="en-US" sz="2400" dirty="0"/>
              <a:t>Sets the tone</a:t>
            </a:r>
          </a:p>
          <a:p>
            <a:r>
              <a:rPr lang="en-US" altLang="en-US" sz="2400" dirty="0"/>
              <a:t>Rarity</a:t>
            </a:r>
          </a:p>
          <a:p>
            <a:pPr lvl="1">
              <a:buFont typeface="Arial" panose="020B0604020202020204" pitchFamily="34" charset="0"/>
              <a:buChar char="•"/>
            </a:pPr>
            <a:r>
              <a:rPr lang="en-US" altLang="en-US" sz="2400" dirty="0"/>
              <a:t>Opposite gender joins dominate group</a:t>
            </a:r>
          </a:p>
          <a:p>
            <a:r>
              <a:rPr lang="en-US" altLang="en-US" sz="2400" dirty="0"/>
              <a:t>Priming</a:t>
            </a:r>
          </a:p>
          <a:p>
            <a:pPr lvl="1">
              <a:buFont typeface="Arial" panose="020B0604020202020204" pitchFamily="34" charset="0"/>
              <a:buChar char="•"/>
            </a:pPr>
            <a:r>
              <a:rPr lang="en-US" altLang="en-US" sz="2400" dirty="0"/>
              <a:t>Allowing inappropriate behavior to be part of the culture</a:t>
            </a:r>
          </a:p>
        </p:txBody>
      </p:sp>
    </p:spTree>
    <p:extLst>
      <p:ext uri="{BB962C8B-B14F-4D97-AF65-F5344CB8AC3E}">
        <p14:creationId xmlns:p14="http://schemas.microsoft.com/office/powerpoint/2010/main" val="1889305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51F73DC1-5A84-4620-9C33-25024C34F56B}"/>
              </a:ext>
            </a:extLst>
          </p:cNvPr>
          <p:cNvSpPr>
            <a:spLocks noGrp="1" noChangeArrowheads="1"/>
          </p:cNvSpPr>
          <p:nvPr>
            <p:ph type="title"/>
          </p:nvPr>
        </p:nvSpPr>
        <p:spPr/>
        <p:txBody>
          <a:bodyPr>
            <a:normAutofit fontScale="90000"/>
          </a:bodyPr>
          <a:lstStyle/>
          <a:p>
            <a:r>
              <a:rPr lang="en-US" altLang="en-US" sz="2800"/>
              <a:t>Former MSU dean William Strampel sexually harassed students, had pornography on university computer</a:t>
            </a:r>
            <a:br>
              <a:rPr lang="en-US" altLang="en-US"/>
            </a:br>
            <a:endParaRPr lang="en-US" altLang="en-US"/>
          </a:p>
        </p:txBody>
      </p:sp>
      <p:pic>
        <p:nvPicPr>
          <p:cNvPr id="81924" name="Picture 2" descr="636577632215720834-Strampel.jpg">
            <a:extLst>
              <a:ext uri="{FF2B5EF4-FFF2-40B4-BE49-F238E27FC236}">
                <a16:creationId xmlns:a16="http://schemas.microsoft.com/office/drawing/2014/main" id="{67A64232-2E5C-4344-83A8-7F26CFE278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520480" y="2160588"/>
            <a:ext cx="2911077" cy="3881437"/>
          </a:xfrm>
          <a:noFill/>
        </p:spPr>
      </p:pic>
      <p:sp>
        <p:nvSpPr>
          <p:cNvPr id="81923" name="Slide Number Placeholder 3">
            <a:extLst>
              <a:ext uri="{FF2B5EF4-FFF2-40B4-BE49-F238E27FC236}">
                <a16:creationId xmlns:a16="http://schemas.microsoft.com/office/drawing/2014/main" id="{4AF6FC29-3EAE-49BF-9553-DC550A18953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C566E082-6193-44C0-A70B-49620F1C8EA4}" type="slidenum">
              <a:rPr lang="en-US" altLang="en-US" sz="1400">
                <a:solidFill>
                  <a:schemeClr val="tx1"/>
                </a:solidFill>
              </a:rPr>
              <a:pPr>
                <a:spcBef>
                  <a:spcPct val="0"/>
                </a:spcBef>
                <a:buFontTx/>
                <a:buNone/>
              </a:pPr>
              <a:t>15</a:t>
            </a:fld>
            <a:endParaRPr lang="en-US" altLang="en-US" sz="1400">
              <a:solidFill>
                <a:schemeClr val="tx1"/>
              </a:solidFill>
            </a:endParaRPr>
          </a:p>
        </p:txBody>
      </p:sp>
    </p:spTree>
    <p:extLst>
      <p:ext uri="{BB962C8B-B14F-4D97-AF65-F5344CB8AC3E}">
        <p14:creationId xmlns:p14="http://schemas.microsoft.com/office/powerpoint/2010/main" val="363464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F4F1-DB48-482C-BE4B-12E763B88B0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568EA83-029A-4903-AE6E-CC6A7ABDC9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111" y="381000"/>
            <a:ext cx="10716433" cy="6172200"/>
          </a:xfrm>
        </p:spPr>
      </p:pic>
    </p:spTree>
    <p:extLst>
      <p:ext uri="{BB962C8B-B14F-4D97-AF65-F5344CB8AC3E}">
        <p14:creationId xmlns:p14="http://schemas.microsoft.com/office/powerpoint/2010/main" val="232507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651F3B59-3CA9-4AF3-9C2C-CB8451DA5FF9}"/>
              </a:ext>
            </a:extLst>
          </p:cNvPr>
          <p:cNvSpPr>
            <a:spLocks noGrp="1" noChangeArrowheads="1"/>
          </p:cNvSpPr>
          <p:nvPr>
            <p:ph type="title"/>
          </p:nvPr>
        </p:nvSpPr>
        <p:spPr/>
        <p:txBody>
          <a:bodyPr/>
          <a:lstStyle/>
          <a:p>
            <a:r>
              <a:rPr lang="en-US" altLang="en-US"/>
              <a:t>US Volleyball Coach Rick Butler Banned for Life</a:t>
            </a:r>
          </a:p>
        </p:txBody>
      </p:sp>
      <p:pic>
        <p:nvPicPr>
          <p:cNvPr id="86020" name="Content Placeholder 4" descr="Image: Rick Butler">
            <a:hlinkClick r:id="rId2"/>
            <a:extLst>
              <a:ext uri="{FF2B5EF4-FFF2-40B4-BE49-F238E27FC236}">
                <a16:creationId xmlns:a16="http://schemas.microsoft.com/office/drawing/2014/main" id="{FCDED719-4ED4-4A94-B233-92C39AA5FBBE}"/>
              </a:ext>
            </a:extLst>
          </p:cNvPr>
          <p:cNvPicPr>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405132" y="2160588"/>
            <a:ext cx="5141774" cy="3881437"/>
          </a:xfrm>
        </p:spPr>
      </p:pic>
      <p:sp>
        <p:nvSpPr>
          <p:cNvPr id="86019" name="Slide Number Placeholder 3">
            <a:extLst>
              <a:ext uri="{FF2B5EF4-FFF2-40B4-BE49-F238E27FC236}">
                <a16:creationId xmlns:a16="http://schemas.microsoft.com/office/drawing/2014/main" id="{0D9CB258-9D92-452B-83A2-07C1B07EEDA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A950DE54-8616-4419-92C4-D4CADAA9BFEA}" type="slidenum">
              <a:rPr lang="en-US" altLang="en-US" sz="1400">
                <a:solidFill>
                  <a:schemeClr val="tx1"/>
                </a:solidFill>
              </a:rPr>
              <a:pPr>
                <a:spcBef>
                  <a:spcPct val="0"/>
                </a:spcBef>
                <a:buFontTx/>
                <a:buNone/>
              </a:pPr>
              <a:t>17</a:t>
            </a:fld>
            <a:endParaRPr lang="en-US" altLang="en-US" sz="1400">
              <a:solidFill>
                <a:schemeClr val="tx1"/>
              </a:solidFill>
            </a:endParaRPr>
          </a:p>
        </p:txBody>
      </p:sp>
    </p:spTree>
    <p:extLst>
      <p:ext uri="{BB962C8B-B14F-4D97-AF65-F5344CB8AC3E}">
        <p14:creationId xmlns:p14="http://schemas.microsoft.com/office/powerpoint/2010/main" val="171872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8C7F95D5-AAD9-4505-A304-4F10048C982C}"/>
              </a:ext>
            </a:extLst>
          </p:cNvPr>
          <p:cNvSpPr>
            <a:spLocks noGrp="1" noChangeArrowheads="1"/>
          </p:cNvSpPr>
          <p:nvPr>
            <p:ph type="title"/>
          </p:nvPr>
        </p:nvSpPr>
        <p:spPr/>
        <p:txBody>
          <a:bodyPr>
            <a:normAutofit fontScale="90000"/>
          </a:bodyPr>
          <a:lstStyle/>
          <a:p>
            <a:r>
              <a:rPr lang="en-US" altLang="en-US"/>
              <a:t>New England Legend Joe Bernal Banned for Life By USA Swimming</a:t>
            </a:r>
            <a:br>
              <a:rPr lang="en-US" altLang="en-US"/>
            </a:br>
            <a:endParaRPr lang="en-US" altLang="en-US"/>
          </a:p>
        </p:txBody>
      </p:sp>
      <p:pic>
        <p:nvPicPr>
          <p:cNvPr id="87044" name="Picture 2" descr="joe bernal">
            <a:extLst>
              <a:ext uri="{FF2B5EF4-FFF2-40B4-BE49-F238E27FC236}">
                <a16:creationId xmlns:a16="http://schemas.microsoft.com/office/drawing/2014/main" id="{F155D917-6994-4419-BA61-107750636F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73929" y="2310606"/>
            <a:ext cx="4343400" cy="3381375"/>
          </a:xfrm>
          <a:noFill/>
        </p:spPr>
      </p:pic>
      <p:sp>
        <p:nvSpPr>
          <p:cNvPr id="87043" name="Slide Number Placeholder 3">
            <a:extLst>
              <a:ext uri="{FF2B5EF4-FFF2-40B4-BE49-F238E27FC236}">
                <a16:creationId xmlns:a16="http://schemas.microsoft.com/office/drawing/2014/main" id="{731547E8-4495-4FBC-8C93-B38092E424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692C7CCD-0253-4C03-80B1-A39A85A63061}" type="slidenum">
              <a:rPr lang="en-US" altLang="en-US" sz="1400">
                <a:solidFill>
                  <a:schemeClr val="tx1"/>
                </a:solidFill>
              </a:rPr>
              <a:pPr>
                <a:spcBef>
                  <a:spcPct val="0"/>
                </a:spcBef>
                <a:buFontTx/>
                <a:buNone/>
              </a:pPr>
              <a:t>18</a:t>
            </a:fld>
            <a:endParaRPr lang="en-US" altLang="en-US" sz="1400">
              <a:solidFill>
                <a:schemeClr val="tx1"/>
              </a:solidFill>
            </a:endParaRPr>
          </a:p>
        </p:txBody>
      </p:sp>
    </p:spTree>
    <p:extLst>
      <p:ext uri="{BB962C8B-B14F-4D97-AF65-F5344CB8AC3E}">
        <p14:creationId xmlns:p14="http://schemas.microsoft.com/office/powerpoint/2010/main" val="1744588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6653-38BE-40ED-B880-DE8B7BAC74E3}"/>
              </a:ext>
            </a:extLst>
          </p:cNvPr>
          <p:cNvSpPr>
            <a:spLocks noGrp="1"/>
          </p:cNvSpPr>
          <p:nvPr>
            <p:ph type="title"/>
          </p:nvPr>
        </p:nvSpPr>
        <p:spPr/>
        <p:txBody>
          <a:bodyPr>
            <a:normAutofit/>
          </a:bodyPr>
          <a:lstStyle/>
          <a:p>
            <a:r>
              <a:rPr lang="en-US" dirty="0"/>
              <a:t>Doe v Hamilton County Board of Education – US District Court </a:t>
            </a:r>
            <a:r>
              <a:rPr lang="en-US" dirty="0" err="1"/>
              <a:t>Tn</a:t>
            </a:r>
            <a:endParaRPr lang="en-US" dirty="0"/>
          </a:p>
        </p:txBody>
      </p:sp>
      <p:sp>
        <p:nvSpPr>
          <p:cNvPr id="3" name="Content Placeholder 2">
            <a:extLst>
              <a:ext uri="{FF2B5EF4-FFF2-40B4-BE49-F238E27FC236}">
                <a16:creationId xmlns:a16="http://schemas.microsoft.com/office/drawing/2014/main" id="{061A1444-C29C-4436-847C-F12F6B9572C7}"/>
              </a:ext>
            </a:extLst>
          </p:cNvPr>
          <p:cNvSpPr>
            <a:spLocks noGrp="1"/>
          </p:cNvSpPr>
          <p:nvPr>
            <p:ph idx="1"/>
          </p:nvPr>
        </p:nvSpPr>
        <p:spPr>
          <a:xfrm>
            <a:off x="1295401" y="2556932"/>
            <a:ext cx="9601196" cy="3615268"/>
          </a:xfrm>
        </p:spPr>
        <p:txBody>
          <a:bodyPr>
            <a:normAutofit/>
          </a:bodyPr>
          <a:lstStyle/>
          <a:p>
            <a:r>
              <a:rPr lang="en-US" dirty="0"/>
              <a:t>Plaintiff was a freshman on the HS (</a:t>
            </a:r>
            <a:r>
              <a:rPr lang="en-US" dirty="0" err="1"/>
              <a:t>Tenn</a:t>
            </a:r>
            <a:r>
              <a:rPr lang="en-US" dirty="0"/>
              <a:t>) basketball team, who as part of a hazing incident during a 2015 road basketball game was sodomized by several older players on the team with a pool cue.  Internal injuries resulted and surgery was required.  </a:t>
            </a:r>
          </a:p>
          <a:p>
            <a:r>
              <a:rPr lang="en-US" dirty="0"/>
              <a:t>Duties:</a:t>
            </a:r>
          </a:p>
          <a:p>
            <a:pPr lvl="1"/>
            <a:r>
              <a:rPr lang="en-US" dirty="0"/>
              <a:t>Supervision</a:t>
            </a:r>
          </a:p>
          <a:p>
            <a:pPr lvl="1"/>
            <a:r>
              <a:rPr lang="en-US" dirty="0"/>
              <a:t> Maintaining a safe environment</a:t>
            </a:r>
          </a:p>
          <a:p>
            <a:pPr lvl="1"/>
            <a:endParaRPr lang="en-US" dirty="0"/>
          </a:p>
          <a:p>
            <a:r>
              <a:rPr lang="en-US" b="1" dirty="0"/>
              <a:t>NOTE:   In 2016, the NFHS reported over 400 hazing incidents in its member schools, 40 of these had to do with sodomy</a:t>
            </a:r>
          </a:p>
        </p:txBody>
      </p:sp>
    </p:spTree>
    <p:extLst>
      <p:ext uri="{BB962C8B-B14F-4D97-AF65-F5344CB8AC3E}">
        <p14:creationId xmlns:p14="http://schemas.microsoft.com/office/powerpoint/2010/main" val="40012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0"/>
          <p:cNvSpPr txBox="1">
            <a:spLocks noChangeArrowheads="1"/>
          </p:cNvSpPr>
          <p:nvPr/>
        </p:nvSpPr>
        <p:spPr bwMode="auto">
          <a:xfrm>
            <a:off x="3657600" y="2667000"/>
            <a:ext cx="184150" cy="369888"/>
          </a:xfrm>
          <a:prstGeom prst="rect">
            <a:avLst/>
          </a:prstGeom>
          <a:noFill/>
          <a:ln w="9525">
            <a:noFill/>
            <a:miter lim="800000"/>
            <a:headEnd/>
            <a:tailEnd/>
          </a:ln>
        </p:spPr>
        <p:txBody>
          <a:bodyPr wrap="none">
            <a:spAutoFit/>
          </a:bodyPr>
          <a:lstStyle/>
          <a:p>
            <a:endParaRPr lang="en-US">
              <a:ea typeface="ＭＳ Ｐゴシック" pitchFamily="34" charset="-128"/>
            </a:endParaRPr>
          </a:p>
        </p:txBody>
      </p:sp>
      <p:sp>
        <p:nvSpPr>
          <p:cNvPr id="17" name="Rectangle 9"/>
          <p:cNvSpPr>
            <a:spLocks noChangeArrowheads="1"/>
          </p:cNvSpPr>
          <p:nvPr/>
        </p:nvSpPr>
        <p:spPr bwMode="auto">
          <a:xfrm>
            <a:off x="2308225" y="2814639"/>
            <a:ext cx="3113088" cy="2225675"/>
          </a:xfrm>
          <a:prstGeom prst="rect">
            <a:avLst/>
          </a:prstGeom>
          <a:solidFill>
            <a:schemeClr val="tx2">
              <a:lumMod val="40000"/>
              <a:lumOff val="60000"/>
            </a:schemeClr>
          </a:solidFill>
          <a:ln w="9525">
            <a:noFill/>
            <a:miter lim="800000"/>
            <a:headEnd/>
            <a:tailEnd/>
          </a:ln>
        </p:spPr>
        <p:txBody>
          <a:bodyPr wrap="none" anchor="ctr"/>
          <a:lstStyle/>
          <a:p>
            <a:endParaRPr lang="en-US"/>
          </a:p>
        </p:txBody>
      </p:sp>
      <p:sp>
        <p:nvSpPr>
          <p:cNvPr id="20" name="Text Box 6"/>
          <p:cNvSpPr txBox="1">
            <a:spLocks noChangeArrowheads="1"/>
          </p:cNvSpPr>
          <p:nvPr/>
        </p:nvSpPr>
        <p:spPr bwMode="auto">
          <a:xfrm>
            <a:off x="2286000" y="2987675"/>
            <a:ext cx="3111500" cy="1815882"/>
          </a:xfrm>
          <a:prstGeom prst="rect">
            <a:avLst/>
          </a:prstGeom>
          <a:noFill/>
          <a:ln w="9525">
            <a:noFill/>
            <a:miter lim="800000"/>
            <a:headEnd/>
            <a:tailEnd/>
          </a:ln>
        </p:spPr>
        <p:txBody>
          <a:bodyPr>
            <a:spAutoFit/>
          </a:bodyPr>
          <a:lstStyle/>
          <a:p>
            <a:pPr>
              <a:spcBef>
                <a:spcPct val="50000"/>
              </a:spcBef>
            </a:pPr>
            <a:r>
              <a:rPr lang="en-US" sz="2800" b="1" u="sng" dirty="0">
                <a:ea typeface="ＭＳ Ｐゴシック" pitchFamily="34" charset="-128"/>
              </a:rPr>
              <a:t>Reactive</a:t>
            </a:r>
          </a:p>
          <a:p>
            <a:pPr>
              <a:spcBef>
                <a:spcPct val="50000"/>
              </a:spcBef>
            </a:pPr>
            <a:r>
              <a:rPr lang="en-US" sz="2800" dirty="0">
                <a:ea typeface="ＭＳ Ｐゴシック" pitchFamily="34" charset="-128"/>
              </a:rPr>
              <a:t>Crisis Response</a:t>
            </a:r>
          </a:p>
          <a:p>
            <a:pPr>
              <a:spcBef>
                <a:spcPct val="50000"/>
              </a:spcBef>
            </a:pPr>
            <a:r>
              <a:rPr lang="en-US" sz="2800" dirty="0">
                <a:ea typeface="ＭＳ Ｐゴシック" pitchFamily="34" charset="-128"/>
              </a:rPr>
              <a:t>Recovery</a:t>
            </a:r>
          </a:p>
        </p:txBody>
      </p:sp>
      <p:sp>
        <p:nvSpPr>
          <p:cNvPr id="21" name="Rectangle 8"/>
          <p:cNvSpPr>
            <a:spLocks noChangeArrowheads="1"/>
          </p:cNvSpPr>
          <p:nvPr/>
        </p:nvSpPr>
        <p:spPr bwMode="auto">
          <a:xfrm>
            <a:off x="6477000" y="2830513"/>
            <a:ext cx="3276600" cy="2209800"/>
          </a:xfrm>
          <a:prstGeom prst="rect">
            <a:avLst/>
          </a:prstGeom>
          <a:solidFill>
            <a:schemeClr val="tx2">
              <a:lumMod val="40000"/>
              <a:lumOff val="60000"/>
            </a:schemeClr>
          </a:solidFill>
          <a:ln w="9525">
            <a:noFill/>
            <a:miter lim="800000"/>
            <a:headEnd/>
            <a:tailEnd/>
          </a:ln>
        </p:spPr>
        <p:txBody>
          <a:bodyPr wrap="none" anchor="ctr"/>
          <a:lstStyle/>
          <a:p>
            <a:endParaRPr lang="en-US"/>
          </a:p>
        </p:txBody>
      </p:sp>
      <p:sp>
        <p:nvSpPr>
          <p:cNvPr id="22" name="Text Box 7"/>
          <p:cNvSpPr txBox="1">
            <a:spLocks noChangeArrowheads="1"/>
          </p:cNvSpPr>
          <p:nvPr/>
        </p:nvSpPr>
        <p:spPr bwMode="auto">
          <a:xfrm>
            <a:off x="6553200" y="2994026"/>
            <a:ext cx="2590800" cy="1801813"/>
          </a:xfrm>
          <a:prstGeom prst="rect">
            <a:avLst/>
          </a:prstGeom>
          <a:noFill/>
          <a:ln w="9525">
            <a:noFill/>
            <a:miter lim="800000"/>
            <a:headEnd/>
            <a:tailEnd/>
          </a:ln>
        </p:spPr>
        <p:txBody>
          <a:bodyPr>
            <a:spAutoFit/>
          </a:bodyPr>
          <a:lstStyle/>
          <a:p>
            <a:pPr>
              <a:spcBef>
                <a:spcPct val="50000"/>
              </a:spcBef>
            </a:pPr>
            <a:r>
              <a:rPr lang="en-US" sz="2800" b="1" u="sng" dirty="0">
                <a:ea typeface="ＭＳ Ｐゴシック" pitchFamily="34" charset="-128"/>
              </a:rPr>
              <a:t>Pro-active</a:t>
            </a:r>
          </a:p>
          <a:p>
            <a:pPr>
              <a:spcBef>
                <a:spcPct val="50000"/>
              </a:spcBef>
            </a:pPr>
            <a:r>
              <a:rPr lang="en-US" sz="2800" dirty="0">
                <a:ea typeface="ＭＳ Ｐゴシック" pitchFamily="34" charset="-128"/>
              </a:rPr>
              <a:t>Prevention</a:t>
            </a:r>
          </a:p>
          <a:p>
            <a:pPr>
              <a:spcBef>
                <a:spcPct val="50000"/>
              </a:spcBef>
            </a:pPr>
            <a:r>
              <a:rPr lang="en-US" sz="2800" dirty="0">
                <a:ea typeface="ＭＳ Ｐゴシック" pitchFamily="34" charset="-128"/>
              </a:rPr>
              <a:t>Intervention</a:t>
            </a:r>
          </a:p>
        </p:txBody>
      </p:sp>
      <p:sp>
        <p:nvSpPr>
          <p:cNvPr id="32777" name="Content Placeholder 11"/>
          <p:cNvSpPr>
            <a:spLocks noGrp="1"/>
          </p:cNvSpPr>
          <p:nvPr>
            <p:ph type="body" idx="1"/>
          </p:nvPr>
        </p:nvSpPr>
        <p:spPr>
          <a:xfrm>
            <a:off x="2291781" y="2127514"/>
            <a:ext cx="3276600" cy="585787"/>
          </a:xfrm>
        </p:spPr>
        <p:txBody>
          <a:bodyPr/>
          <a:lstStyle/>
          <a:p>
            <a:pPr algn="ctr">
              <a:buFont typeface="Arial" charset="0"/>
              <a:buNone/>
            </a:pPr>
            <a:r>
              <a:rPr lang="en-US" dirty="0"/>
              <a:t>INDIVIDUAL</a:t>
            </a:r>
          </a:p>
        </p:txBody>
      </p:sp>
      <p:sp>
        <p:nvSpPr>
          <p:cNvPr id="32775" name="Title 8"/>
          <p:cNvSpPr>
            <a:spLocks noGrp="1"/>
          </p:cNvSpPr>
          <p:nvPr>
            <p:ph type="title"/>
          </p:nvPr>
        </p:nvSpPr>
        <p:spPr/>
        <p:txBody>
          <a:bodyPr/>
          <a:lstStyle/>
          <a:p>
            <a:pPr eaLnBrk="1" hangingPunct="1">
              <a:lnSpc>
                <a:spcPct val="85000"/>
              </a:lnSpc>
            </a:pPr>
            <a:r>
              <a:rPr lang="en-US" dirty="0">
                <a:cs typeface="Arial" charset="0"/>
              </a:rPr>
              <a:t>Addressing Problems</a:t>
            </a:r>
          </a:p>
        </p:txBody>
      </p:sp>
      <p:sp>
        <p:nvSpPr>
          <p:cNvPr id="10" name="Rectangle 9"/>
          <p:cNvSpPr/>
          <p:nvPr/>
        </p:nvSpPr>
        <p:spPr>
          <a:xfrm>
            <a:off x="6493397" y="2133164"/>
            <a:ext cx="3252487" cy="523220"/>
          </a:xfrm>
          <a:prstGeom prst="rect">
            <a:avLst/>
          </a:prstGeom>
        </p:spPr>
        <p:txBody>
          <a:bodyPr wrap="square">
            <a:spAutoFit/>
          </a:bodyPr>
          <a:lstStyle/>
          <a:p>
            <a:pPr algn="ctr">
              <a:buFont typeface="Arial" charset="0"/>
              <a:buNone/>
            </a:pPr>
            <a:r>
              <a:rPr lang="en-US" sz="2800" dirty="0"/>
              <a:t>SYSTEMIC</a:t>
            </a:r>
          </a:p>
        </p:txBody>
      </p:sp>
    </p:spTree>
    <p:extLst>
      <p:ext uri="{BB962C8B-B14F-4D97-AF65-F5344CB8AC3E}">
        <p14:creationId xmlns:p14="http://schemas.microsoft.com/office/powerpoint/2010/main" val="3500056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000" fill="hold"/>
                                        <p:tgtEl>
                                          <p:spTgt spid="21"/>
                                        </p:tgtEl>
                                        <p:attrNameLst>
                                          <p:attrName>ppt_x</p:attrName>
                                        </p:attrNameLst>
                                      </p:cBhvr>
                                      <p:tavLst>
                                        <p:tav tm="0">
                                          <p:val>
                                            <p:strVal val="1+#ppt_w/2"/>
                                          </p:val>
                                        </p:tav>
                                        <p:tav tm="100000">
                                          <p:val>
                                            <p:strVal val="#ppt_x"/>
                                          </p:val>
                                        </p:tav>
                                      </p:tavLst>
                                    </p:anim>
                                    <p:anim calcmode="lin" valueType="num">
                                      <p:cBhvr additive="base">
                                        <p:cTn id="18" dur="20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2000" fill="hold"/>
                                        <p:tgtEl>
                                          <p:spTgt spid="22"/>
                                        </p:tgtEl>
                                        <p:attrNameLst>
                                          <p:attrName>ppt_x</p:attrName>
                                        </p:attrNameLst>
                                      </p:cBhvr>
                                      <p:tavLst>
                                        <p:tav tm="0">
                                          <p:val>
                                            <p:strVal val="1+#ppt_w/2"/>
                                          </p:val>
                                        </p:tav>
                                        <p:tav tm="100000">
                                          <p:val>
                                            <p:strVal val="#ppt_x"/>
                                          </p:val>
                                        </p:tav>
                                      </p:tavLst>
                                    </p:anim>
                                    <p:anim calcmode="lin" valueType="num">
                                      <p:cBhvr additive="base">
                                        <p:cTn id="22"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animBg="1"/>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DC47DF8-DA54-4A51-B83D-0ACAD393B43A}"/>
              </a:ext>
            </a:extLst>
          </p:cNvPr>
          <p:cNvSpPr>
            <a:spLocks noGrp="1" noChangeArrowheads="1"/>
          </p:cNvSpPr>
          <p:nvPr>
            <p:ph type="title"/>
          </p:nvPr>
        </p:nvSpPr>
        <p:spPr/>
        <p:txBody>
          <a:bodyPr/>
          <a:lstStyle/>
          <a:p>
            <a:r>
              <a:rPr lang="en-US" altLang="en-US"/>
              <a:t>Bullying vs Hazing</a:t>
            </a:r>
          </a:p>
        </p:txBody>
      </p:sp>
      <p:sp>
        <p:nvSpPr>
          <p:cNvPr id="61443" name="Content Placeholder 2">
            <a:extLst>
              <a:ext uri="{FF2B5EF4-FFF2-40B4-BE49-F238E27FC236}">
                <a16:creationId xmlns:a16="http://schemas.microsoft.com/office/drawing/2014/main" id="{7150B35E-B1D0-4C66-8BC7-7797914B47F0}"/>
              </a:ext>
            </a:extLst>
          </p:cNvPr>
          <p:cNvSpPr>
            <a:spLocks noGrp="1" noChangeArrowheads="1"/>
          </p:cNvSpPr>
          <p:nvPr>
            <p:ph idx="1"/>
          </p:nvPr>
        </p:nvSpPr>
        <p:spPr>
          <a:xfrm>
            <a:off x="677334" y="2160589"/>
            <a:ext cx="8596668" cy="4505254"/>
          </a:xfrm>
        </p:spPr>
        <p:txBody>
          <a:bodyPr>
            <a:normAutofit fontScale="92500" lnSpcReduction="10000"/>
          </a:bodyPr>
          <a:lstStyle/>
          <a:p>
            <a:r>
              <a:rPr lang="en-US" altLang="en-US" sz="1900" dirty="0"/>
              <a:t>Bullying:</a:t>
            </a:r>
          </a:p>
          <a:p>
            <a:pPr lvl="1"/>
            <a:r>
              <a:rPr lang="en-US" altLang="en-US" sz="1900" dirty="0"/>
              <a:t>Aggressive act meant to harm either physically, </a:t>
            </a:r>
            <a:r>
              <a:rPr lang="en-US" altLang="en-US" sz="1900" dirty="0" err="1"/>
              <a:t>phychologically</a:t>
            </a:r>
            <a:r>
              <a:rPr lang="en-US" altLang="en-US" sz="1900" dirty="0"/>
              <a:t> or both.</a:t>
            </a:r>
          </a:p>
          <a:p>
            <a:pPr lvl="1"/>
            <a:r>
              <a:rPr lang="en-US" altLang="en-US" sz="1900" dirty="0"/>
              <a:t>Operate as an individual or small group</a:t>
            </a:r>
          </a:p>
          <a:p>
            <a:pPr lvl="1"/>
            <a:r>
              <a:rPr lang="en-US" altLang="en-US" sz="1900" dirty="0"/>
              <a:t>Look for someone who appears vulnerable</a:t>
            </a:r>
          </a:p>
          <a:p>
            <a:pPr lvl="1"/>
            <a:r>
              <a:rPr lang="en-US" altLang="en-US" sz="1900" dirty="0"/>
              <a:t>Bullies usually want something</a:t>
            </a:r>
          </a:p>
          <a:p>
            <a:pPr lvl="1"/>
            <a:r>
              <a:rPr lang="en-US" altLang="en-US" sz="1900" dirty="0"/>
              <a:t>Bullies have respect but usually gained out of fear</a:t>
            </a:r>
          </a:p>
          <a:p>
            <a:r>
              <a:rPr lang="en-US" altLang="en-US" sz="1900" dirty="0"/>
              <a:t>  Hazing:</a:t>
            </a:r>
          </a:p>
          <a:p>
            <a:pPr lvl="1"/>
            <a:r>
              <a:rPr lang="en-US" altLang="en-US" sz="1900" dirty="0"/>
              <a:t>Usually involves a large group</a:t>
            </a:r>
          </a:p>
          <a:p>
            <a:pPr lvl="1"/>
            <a:r>
              <a:rPr lang="en-US" altLang="en-US" sz="1900" dirty="0"/>
              <a:t>Committed to passing on a tradition</a:t>
            </a:r>
          </a:p>
          <a:p>
            <a:pPr lvl="1"/>
            <a:r>
              <a:rPr lang="en-US" altLang="en-US" sz="1900" dirty="0"/>
              <a:t>Often times, look to “up the antae” </a:t>
            </a:r>
          </a:p>
          <a:p>
            <a:pPr lvl="1"/>
            <a:r>
              <a:rPr lang="en-US" altLang="en-US" sz="1900" dirty="0"/>
              <a:t>Is often reflective on looking for limits</a:t>
            </a:r>
          </a:p>
          <a:p>
            <a:pPr lvl="1"/>
            <a:r>
              <a:rPr lang="en-US" altLang="en-US" sz="1900" dirty="0"/>
              <a:t>Looking for only those who are worthy</a:t>
            </a:r>
          </a:p>
          <a:p>
            <a:endParaRPr lang="en-US" altLang="en-US" dirty="0"/>
          </a:p>
        </p:txBody>
      </p:sp>
    </p:spTree>
    <p:extLst>
      <p:ext uri="{BB962C8B-B14F-4D97-AF65-F5344CB8AC3E}">
        <p14:creationId xmlns:p14="http://schemas.microsoft.com/office/powerpoint/2010/main" val="35061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fade">
                                      <p:cBhvr>
                                        <p:cTn id="7" dur="500"/>
                                        <p:tgtEl>
                                          <p:spTgt spid="6144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43">
                                            <p:txEl>
                                              <p:pRg st="7" end="7"/>
                                            </p:txEl>
                                          </p:spTgt>
                                        </p:tgtEl>
                                        <p:attrNameLst>
                                          <p:attrName>style.visibility</p:attrName>
                                        </p:attrNameLst>
                                      </p:cBhvr>
                                      <p:to>
                                        <p:strVal val="visible"/>
                                      </p:to>
                                    </p:set>
                                    <p:animEffect transition="in" filter="fade">
                                      <p:cBhvr>
                                        <p:cTn id="10" dur="500"/>
                                        <p:tgtEl>
                                          <p:spTgt spid="6144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43">
                                            <p:txEl>
                                              <p:pRg st="8" end="8"/>
                                            </p:txEl>
                                          </p:spTgt>
                                        </p:tgtEl>
                                        <p:attrNameLst>
                                          <p:attrName>style.visibility</p:attrName>
                                        </p:attrNameLst>
                                      </p:cBhvr>
                                      <p:to>
                                        <p:strVal val="visible"/>
                                      </p:to>
                                    </p:set>
                                    <p:animEffect transition="in" filter="fade">
                                      <p:cBhvr>
                                        <p:cTn id="13" dur="500"/>
                                        <p:tgtEl>
                                          <p:spTgt spid="6144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43">
                                            <p:txEl>
                                              <p:pRg st="9" end="9"/>
                                            </p:txEl>
                                          </p:spTgt>
                                        </p:tgtEl>
                                        <p:attrNameLst>
                                          <p:attrName>style.visibility</p:attrName>
                                        </p:attrNameLst>
                                      </p:cBhvr>
                                      <p:to>
                                        <p:strVal val="visible"/>
                                      </p:to>
                                    </p:set>
                                    <p:animEffect transition="in" filter="fade">
                                      <p:cBhvr>
                                        <p:cTn id="16" dur="500"/>
                                        <p:tgtEl>
                                          <p:spTgt spid="6144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43">
                                            <p:txEl>
                                              <p:pRg st="10" end="10"/>
                                            </p:txEl>
                                          </p:spTgt>
                                        </p:tgtEl>
                                        <p:attrNameLst>
                                          <p:attrName>style.visibility</p:attrName>
                                        </p:attrNameLst>
                                      </p:cBhvr>
                                      <p:to>
                                        <p:strVal val="visible"/>
                                      </p:to>
                                    </p:set>
                                    <p:animEffect transition="in" filter="fade">
                                      <p:cBhvr>
                                        <p:cTn id="19" dur="500"/>
                                        <p:tgtEl>
                                          <p:spTgt spid="61443">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1443">
                                            <p:txEl>
                                              <p:pRg st="11" end="11"/>
                                            </p:txEl>
                                          </p:spTgt>
                                        </p:tgtEl>
                                        <p:attrNameLst>
                                          <p:attrName>style.visibility</p:attrName>
                                        </p:attrNameLst>
                                      </p:cBhvr>
                                      <p:to>
                                        <p:strVal val="visible"/>
                                      </p:to>
                                    </p:set>
                                    <p:animEffect transition="in" filter="fade">
                                      <p:cBhvr>
                                        <p:cTn id="22" dur="500"/>
                                        <p:tgtEl>
                                          <p:spTgt spid="614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CAF8-B94D-46A7-A70E-3EE54E61103D}"/>
              </a:ext>
            </a:extLst>
          </p:cNvPr>
          <p:cNvSpPr>
            <a:spLocks noGrp="1"/>
          </p:cNvSpPr>
          <p:nvPr>
            <p:ph type="title"/>
          </p:nvPr>
        </p:nvSpPr>
        <p:spPr/>
        <p:txBody>
          <a:bodyPr/>
          <a:lstStyle/>
          <a:p>
            <a:r>
              <a:rPr lang="en-US" dirty="0"/>
              <a:t>Hazing Incidents</a:t>
            </a:r>
          </a:p>
        </p:txBody>
      </p:sp>
      <p:sp>
        <p:nvSpPr>
          <p:cNvPr id="3" name="Content Placeholder 2">
            <a:extLst>
              <a:ext uri="{FF2B5EF4-FFF2-40B4-BE49-F238E27FC236}">
                <a16:creationId xmlns:a16="http://schemas.microsoft.com/office/drawing/2014/main" id="{FFB562A8-A9D9-46F0-B40E-B644C43F149B}"/>
              </a:ext>
            </a:extLst>
          </p:cNvPr>
          <p:cNvSpPr>
            <a:spLocks noGrp="1"/>
          </p:cNvSpPr>
          <p:nvPr>
            <p:ph idx="1"/>
          </p:nvPr>
        </p:nvSpPr>
        <p:spPr/>
        <p:txBody>
          <a:bodyPr>
            <a:normAutofit fontScale="55000" lnSpcReduction="20000"/>
          </a:bodyPr>
          <a:lstStyle/>
          <a:p>
            <a:r>
              <a:rPr lang="en-US" sz="3100" dirty="0"/>
              <a:t>UPDATE: Rape suspect pleads guilty to three charges of third-degree assault (2015)</a:t>
            </a:r>
          </a:p>
          <a:p>
            <a:r>
              <a:rPr lang="en-US" sz="3100" dirty="0"/>
              <a:t>No charges in Olympia student hazing incident- (Victim Parents drop lawsuit) (2015)</a:t>
            </a:r>
          </a:p>
          <a:p>
            <a:r>
              <a:rPr lang="en-US" sz="3100" dirty="0"/>
              <a:t>Washington State University shuts fraternity over hazing (2016)</a:t>
            </a:r>
          </a:p>
          <a:p>
            <a:r>
              <a:rPr lang="en-US" sz="3100" dirty="0"/>
              <a:t>UW Fraternity to disband over Hazing incident (2016)</a:t>
            </a:r>
          </a:p>
          <a:p>
            <a:r>
              <a:rPr lang="en-US" sz="3100" dirty="0"/>
              <a:t>Suit alleges frat-house hazing led to suicide; Wrongful death suit filed against fraternity, alumni association (2016)</a:t>
            </a:r>
          </a:p>
          <a:p>
            <a:r>
              <a:rPr lang="en-US" sz="3100" dirty="0"/>
              <a:t>Wrongful Death Case Against SAE Fraternity For Hazing (2017)</a:t>
            </a:r>
          </a:p>
          <a:p>
            <a:r>
              <a:rPr lang="en-US" sz="3100" dirty="0"/>
              <a:t>Yakima boys soccer team penalized for hazing (2017)</a:t>
            </a:r>
          </a:p>
          <a:p>
            <a:r>
              <a:rPr lang="en-US" sz="3100" dirty="0"/>
              <a:t>Superintendent of high school with hazing incident to resign (2018)</a:t>
            </a:r>
          </a:p>
          <a:p>
            <a:r>
              <a:rPr lang="en-US" sz="3100" b="1" dirty="0"/>
              <a:t>Charges Possible In Rape Of Wrestler -- School Says Hazing Got Out Of Hand (1992)</a:t>
            </a:r>
          </a:p>
          <a:p>
            <a:endParaRPr lang="en-US" dirty="0"/>
          </a:p>
          <a:p>
            <a:endParaRPr lang="en-US" dirty="0"/>
          </a:p>
          <a:p>
            <a:endParaRPr lang="en-US" dirty="0"/>
          </a:p>
        </p:txBody>
      </p:sp>
    </p:spTree>
    <p:extLst>
      <p:ext uri="{BB962C8B-B14F-4D97-AF65-F5344CB8AC3E}">
        <p14:creationId xmlns:p14="http://schemas.microsoft.com/office/powerpoint/2010/main" val="38849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FFDF4-A544-48A2-9325-4CF19838FD19}"/>
              </a:ext>
            </a:extLst>
          </p:cNvPr>
          <p:cNvSpPr>
            <a:spLocks noGrp="1"/>
          </p:cNvSpPr>
          <p:nvPr>
            <p:ph type="title"/>
          </p:nvPr>
        </p:nvSpPr>
        <p:spPr/>
        <p:txBody>
          <a:bodyPr/>
          <a:lstStyle/>
          <a:p>
            <a:r>
              <a:rPr lang="en-US" dirty="0"/>
              <a:t>Sexting:  The consequences</a:t>
            </a:r>
            <a:br>
              <a:rPr lang="en-US" dirty="0"/>
            </a:br>
            <a:endParaRPr lang="en-US" dirty="0"/>
          </a:p>
        </p:txBody>
      </p:sp>
      <p:sp>
        <p:nvSpPr>
          <p:cNvPr id="6" name="Content Placeholder 5">
            <a:extLst>
              <a:ext uri="{FF2B5EF4-FFF2-40B4-BE49-F238E27FC236}">
                <a16:creationId xmlns:a16="http://schemas.microsoft.com/office/drawing/2014/main" id="{7AA80B85-5A15-47FF-99D9-5E8EC1284296}"/>
              </a:ext>
            </a:extLst>
          </p:cNvPr>
          <p:cNvSpPr>
            <a:spLocks noGrp="1"/>
          </p:cNvSpPr>
          <p:nvPr>
            <p:ph idx="1"/>
          </p:nvPr>
        </p:nvSpPr>
        <p:spPr/>
        <p:txBody>
          <a:bodyPr>
            <a:normAutofit lnSpcReduction="10000"/>
          </a:bodyPr>
          <a:lstStyle/>
          <a:p>
            <a:pPr>
              <a:defRPr/>
            </a:pPr>
            <a:r>
              <a:rPr lang="en-US" dirty="0"/>
              <a:t>Searches/seizure of your property </a:t>
            </a:r>
          </a:p>
          <a:p>
            <a:pPr>
              <a:defRPr/>
            </a:pPr>
            <a:r>
              <a:rPr lang="en-US" dirty="0"/>
              <a:t>. </a:t>
            </a:r>
            <a:r>
              <a:rPr lang="en-US" u="sng" dirty="0"/>
              <a:t>Suspension</a:t>
            </a:r>
            <a:r>
              <a:rPr lang="en-US" dirty="0"/>
              <a:t> or </a:t>
            </a:r>
            <a:r>
              <a:rPr lang="en-US" u="sng" dirty="0"/>
              <a:t>Expulsion</a:t>
            </a:r>
            <a:r>
              <a:rPr lang="en-US" dirty="0"/>
              <a:t> from school &amp; Large legal </a:t>
            </a:r>
            <a:r>
              <a:rPr lang="en-US" b="1" i="1" dirty="0"/>
              <a:t>$$$$</a:t>
            </a:r>
          </a:p>
          <a:p>
            <a:pPr>
              <a:defRPr/>
            </a:pPr>
            <a:r>
              <a:rPr lang="en-US" dirty="0"/>
              <a:t>. Jail time</a:t>
            </a:r>
          </a:p>
          <a:p>
            <a:pPr>
              <a:defRPr/>
            </a:pPr>
            <a:r>
              <a:rPr lang="en-US" dirty="0"/>
              <a:t>. Tarnished reputation </a:t>
            </a:r>
          </a:p>
          <a:p>
            <a:pPr>
              <a:defRPr/>
            </a:pPr>
            <a:r>
              <a:rPr lang="en-US" dirty="0"/>
              <a:t>  Occupational Change</a:t>
            </a:r>
          </a:p>
          <a:p>
            <a:pPr>
              <a:defRPr/>
            </a:pPr>
            <a:r>
              <a:rPr lang="en-US" b="1" dirty="0"/>
              <a:t>It’s illegal</a:t>
            </a:r>
            <a:r>
              <a:rPr lang="en-US" dirty="0"/>
              <a:t>: Don’t take or send nude or sexually suggestive photos of yourself or anyone else. If you do, even if they’re of you or you pass along someone else’s – you could be charged with producing or distributing child pornography. If you keep them on your phone or computer you could be charged with possession. </a:t>
            </a:r>
            <a:r>
              <a:rPr lang="en-US" b="1" i="1" u="sng" dirty="0"/>
              <a:t>If they go to someone in another state (and that happens</a:t>
            </a:r>
            <a:r>
              <a:rPr lang="en-US" sz="2600" b="1" i="1" u="sng" dirty="0"/>
              <a:t>, </a:t>
            </a:r>
            <a:r>
              <a:rPr lang="en-US" sz="2000" b="1" i="1" u="sng" dirty="0"/>
              <a:t>it’s a federal offense (felony).</a:t>
            </a:r>
          </a:p>
          <a:p>
            <a:pPr>
              <a:defRPr/>
            </a:pPr>
            <a:endParaRPr lang="en-US" dirty="0"/>
          </a:p>
          <a:p>
            <a:endParaRPr lang="en-US" dirty="0"/>
          </a:p>
        </p:txBody>
      </p:sp>
    </p:spTree>
    <p:extLst>
      <p:ext uri="{BB962C8B-B14F-4D97-AF65-F5344CB8AC3E}">
        <p14:creationId xmlns:p14="http://schemas.microsoft.com/office/powerpoint/2010/main" val="55702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1"/>
          <p:cNvSpPr>
            <a:spLocks noChangeArrowheads="1"/>
          </p:cNvSpPr>
          <p:nvPr/>
        </p:nvSpPr>
        <p:spPr bwMode="auto">
          <a:xfrm>
            <a:off x="2681289" y="2386014"/>
            <a:ext cx="6772275" cy="3357563"/>
          </a:xfrm>
          <a:prstGeom prst="roundRect">
            <a:avLst>
              <a:gd name="adj" fmla="val 16667"/>
            </a:avLst>
          </a:prstGeom>
          <a:blipFill dpi="0" rotWithShape="1">
            <a:blip r:embed="rId3" cstate="print"/>
            <a:srcRect/>
            <a:tile tx="0" ty="0" sx="100000" sy="100000" flip="none" algn="tl"/>
          </a:blipFill>
          <a:ln w="12700" algn="ctr">
            <a:solidFill>
              <a:schemeClr val="tx1"/>
            </a:solidFill>
            <a:round/>
            <a:headEnd type="none" w="sm" len="sm"/>
            <a:tailEnd type="none" w="sm" len="sm"/>
          </a:ln>
        </p:spPr>
        <p:txBody>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1800" dirty="0">
              <a:solidFill>
                <a:srgbClr val="CC00CC"/>
              </a:solidFill>
            </a:endParaRPr>
          </a:p>
        </p:txBody>
      </p:sp>
      <p:sp>
        <p:nvSpPr>
          <p:cNvPr id="13" name="TextBox 12"/>
          <p:cNvSpPr txBox="1"/>
          <p:nvPr/>
        </p:nvSpPr>
        <p:spPr>
          <a:xfrm>
            <a:off x="2770585" y="2456665"/>
            <a:ext cx="6615113" cy="2898101"/>
          </a:xfrm>
          <a:prstGeom prst="rect">
            <a:avLst/>
          </a:prstGeom>
          <a:noFill/>
        </p:spPr>
        <p:txBody>
          <a:bodyPr wrap="square">
            <a:spAutoFit/>
          </a:bodyPr>
          <a:lstStyle/>
          <a:p>
            <a:pPr>
              <a:lnSpc>
                <a:spcPct val="65000"/>
              </a:lnSpc>
              <a:defRPr/>
            </a:pPr>
            <a:r>
              <a:rPr lang="en-US" sz="300" b="1" i="1" dirty="0">
                <a:solidFill>
                  <a:srgbClr val="C00000"/>
                </a:solidFill>
                <a:effectLst>
                  <a:outerShdw blurRad="38100" dist="38100" dir="2700000" algn="tl">
                    <a:srgbClr val="000000">
                      <a:alpha val="43137"/>
                    </a:srgbClr>
                  </a:outerShdw>
                </a:effectLst>
              </a:rPr>
              <a:t>  </a:t>
            </a:r>
            <a:br>
              <a:rPr lang="en-US" sz="3000" b="1" i="1" dirty="0">
                <a:solidFill>
                  <a:srgbClr val="C00000"/>
                </a:solidFill>
                <a:effectLst>
                  <a:outerShdw blurRad="38100" dist="38100" dir="2700000" algn="tl">
                    <a:srgbClr val="000000">
                      <a:alpha val="43137"/>
                    </a:srgbClr>
                  </a:outerShdw>
                </a:effectLst>
              </a:rPr>
            </a:br>
            <a:r>
              <a:rPr lang="en-US" sz="2700" b="1" i="1" dirty="0">
                <a:solidFill>
                  <a:srgbClr val="C00000"/>
                </a:solidFill>
                <a:effectLst>
                  <a:outerShdw blurRad="38100" dist="38100" dir="2700000" algn="tl">
                    <a:srgbClr val="000000">
                      <a:alpha val="43137"/>
                    </a:srgbClr>
                  </a:outerShdw>
                </a:effectLst>
              </a:rPr>
              <a:t>      Gray vs Washington 2017</a:t>
            </a:r>
          </a:p>
          <a:p>
            <a:pPr>
              <a:lnSpc>
                <a:spcPct val="65000"/>
              </a:lnSpc>
              <a:defRPr/>
            </a:pPr>
            <a:r>
              <a:rPr lang="en-US" sz="750" b="1" i="1" dirty="0">
                <a:solidFill>
                  <a:schemeClr val="tx2"/>
                </a:solidFill>
                <a:effectLst>
                  <a:outerShdw blurRad="38100" dist="38100" dir="2700000" algn="tl">
                    <a:srgbClr val="000000">
                      <a:alpha val="43137"/>
                    </a:srgbClr>
                  </a:outerShdw>
                </a:effectLst>
              </a:rPr>
              <a:t>     </a:t>
            </a:r>
          </a:p>
          <a:p>
            <a:pPr>
              <a:lnSpc>
                <a:spcPct val="65000"/>
              </a:lnSpc>
              <a:defRPr/>
            </a:pPr>
            <a:r>
              <a:rPr lang="en-US" sz="2700" b="1" i="1" dirty="0">
                <a:solidFill>
                  <a:srgbClr val="3333CC"/>
                </a:solidFill>
                <a:effectLst>
                  <a:outerShdw blurRad="38100" dist="38100" dir="2700000" algn="tl">
                    <a:srgbClr val="000000">
                      <a:alpha val="43137"/>
                    </a:srgbClr>
                  </a:outerShdw>
                </a:effectLst>
              </a:rPr>
              <a:t>          Allegations:  Distribution of Child Pornography</a:t>
            </a:r>
          </a:p>
          <a:p>
            <a:pPr>
              <a:lnSpc>
                <a:spcPct val="65000"/>
              </a:lnSpc>
              <a:defRPr/>
            </a:pPr>
            <a:r>
              <a:rPr lang="en-US" sz="2700" b="1" i="1" dirty="0">
                <a:solidFill>
                  <a:srgbClr val="3333CC"/>
                </a:solidFill>
                <a:effectLst>
                  <a:outerShdw blurRad="38100" dist="38100" dir="2700000" algn="tl">
                    <a:srgbClr val="000000">
                      <a:alpha val="43137"/>
                    </a:srgbClr>
                  </a:outerShdw>
                </a:effectLst>
              </a:rPr>
              <a:t>Facts:  17 year old (Gray) sending unsolicited pictures to an unwilling participant (22). Because Child Pornography is placed outside of the boundaries of 1</a:t>
            </a:r>
            <a:r>
              <a:rPr lang="en-US" sz="2700" b="1" i="1" baseline="30000" dirty="0">
                <a:solidFill>
                  <a:srgbClr val="3333CC"/>
                </a:solidFill>
                <a:effectLst>
                  <a:outerShdw blurRad="38100" dist="38100" dir="2700000" algn="tl">
                    <a:srgbClr val="000000">
                      <a:alpha val="43137"/>
                    </a:srgbClr>
                  </a:outerShdw>
                </a:effectLst>
              </a:rPr>
              <a:t>st</a:t>
            </a:r>
            <a:r>
              <a:rPr lang="en-US" sz="2700" b="1" i="1" dirty="0">
                <a:solidFill>
                  <a:srgbClr val="3333CC"/>
                </a:solidFill>
                <a:effectLst>
                  <a:outerShdw blurRad="38100" dist="38100" dir="2700000" algn="tl">
                    <a:srgbClr val="000000">
                      <a:alpha val="43137"/>
                    </a:srgbClr>
                  </a:outerShdw>
                </a:effectLst>
              </a:rPr>
              <a:t> amendment protection, the Supreme Court voted 6-3 to affirm the Court of Appeals decision</a:t>
            </a:r>
          </a:p>
        </p:txBody>
      </p:sp>
      <p:sp>
        <p:nvSpPr>
          <p:cNvPr id="12" name="Rectangle 11"/>
          <p:cNvSpPr/>
          <p:nvPr/>
        </p:nvSpPr>
        <p:spPr>
          <a:xfrm>
            <a:off x="3402808" y="1771652"/>
            <a:ext cx="5350669" cy="507831"/>
          </a:xfrm>
          <a:prstGeom prst="rect">
            <a:avLst/>
          </a:prstGeom>
        </p:spPr>
        <p:txBody>
          <a:bodyPr>
            <a:spAutoFit/>
          </a:bodyPr>
          <a:lstStyle/>
          <a:p>
            <a:pPr>
              <a:defRPr/>
            </a:pPr>
            <a:endParaRPr lang="en-US" sz="2700" b="1" dirty="0">
              <a:ln w="11430"/>
              <a:solidFill>
                <a:schemeClr val="accent1"/>
              </a:solidFill>
            </a:endParaRPr>
          </a:p>
        </p:txBody>
      </p:sp>
      <p:grpSp>
        <p:nvGrpSpPr>
          <p:cNvPr id="6149" name="Group 15"/>
          <p:cNvGrpSpPr>
            <a:grpSpLocks/>
          </p:cNvGrpSpPr>
          <p:nvPr/>
        </p:nvGrpSpPr>
        <p:grpSpPr bwMode="auto">
          <a:xfrm>
            <a:off x="3199571" y="1219215"/>
            <a:ext cx="6057900" cy="568038"/>
            <a:chOff x="533400" y="609600"/>
            <a:chExt cx="8077200" cy="757384"/>
          </a:xfrm>
        </p:grpSpPr>
        <p:grpSp>
          <p:nvGrpSpPr>
            <p:cNvPr id="6150" name="Group 22"/>
            <p:cNvGrpSpPr>
              <a:grpSpLocks/>
            </p:cNvGrpSpPr>
            <p:nvPr/>
          </p:nvGrpSpPr>
          <p:grpSpPr bwMode="auto">
            <a:xfrm>
              <a:off x="533400" y="609600"/>
              <a:ext cx="8077200" cy="757384"/>
              <a:chOff x="533400" y="609601"/>
              <a:chExt cx="8077200" cy="757143"/>
            </a:xfrm>
          </p:grpSpPr>
          <p:grpSp>
            <p:nvGrpSpPr>
              <p:cNvPr id="6153" name="Group 3"/>
              <p:cNvGrpSpPr>
                <a:grpSpLocks/>
              </p:cNvGrpSpPr>
              <p:nvPr/>
            </p:nvGrpSpPr>
            <p:grpSpPr bwMode="auto">
              <a:xfrm>
                <a:off x="533400" y="609601"/>
                <a:ext cx="8077200" cy="757143"/>
                <a:chOff x="1056" y="192"/>
                <a:chExt cx="4560" cy="767"/>
              </a:xfrm>
            </p:grpSpPr>
            <p:grpSp>
              <p:nvGrpSpPr>
                <p:cNvPr id="6158" name="Group 4"/>
                <p:cNvGrpSpPr>
                  <a:grpSpLocks/>
                </p:cNvGrpSpPr>
                <p:nvPr/>
              </p:nvGrpSpPr>
              <p:grpSpPr bwMode="auto">
                <a:xfrm>
                  <a:off x="1056" y="192"/>
                  <a:ext cx="4560" cy="767"/>
                  <a:chOff x="432" y="384"/>
                  <a:chExt cx="4896" cy="603"/>
                </a:xfrm>
              </p:grpSpPr>
              <p:sp>
                <p:nvSpPr>
                  <p:cNvPr id="6160" name="AutoShape 5"/>
                  <p:cNvSpPr>
                    <a:spLocks noChangeArrowheads="1"/>
                  </p:cNvSpPr>
                  <p:nvPr/>
                </p:nvSpPr>
                <p:spPr bwMode="auto">
                  <a:xfrm>
                    <a:off x="432" y="384"/>
                    <a:ext cx="4896" cy="528"/>
                  </a:xfrm>
                  <a:prstGeom prst="bevel">
                    <a:avLst>
                      <a:gd name="adj" fmla="val 125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1800" dirty="0">
                      <a:solidFill>
                        <a:srgbClr val="CC00CC"/>
                      </a:solidFill>
                    </a:endParaRPr>
                  </a:p>
                </p:txBody>
              </p:sp>
              <p:sp>
                <p:nvSpPr>
                  <p:cNvPr id="6161" name="Rectangle 6"/>
                  <p:cNvSpPr>
                    <a:spLocks noChangeArrowheads="1"/>
                  </p:cNvSpPr>
                  <p:nvPr/>
                </p:nvSpPr>
                <p:spPr bwMode="auto">
                  <a:xfrm>
                    <a:off x="2806" y="448"/>
                    <a:ext cx="14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buClrTx/>
                      <a:buSzTx/>
                      <a:buFontTx/>
                      <a:buNone/>
                    </a:pPr>
                    <a:endParaRPr lang="en-US" altLang="en-US" sz="2700" b="1" i="1" dirty="0">
                      <a:solidFill>
                        <a:srgbClr val="FFFF00"/>
                      </a:solidFill>
                    </a:endParaRPr>
                  </a:p>
                </p:txBody>
              </p:sp>
            </p:grpSp>
            <p:sp>
              <p:nvSpPr>
                <p:cNvPr id="26" name="Text Box 7"/>
                <p:cNvSpPr txBox="1">
                  <a:spLocks noChangeArrowheads="1"/>
                </p:cNvSpPr>
                <p:nvPr/>
              </p:nvSpPr>
              <p:spPr bwMode="auto">
                <a:xfrm>
                  <a:off x="2648" y="272"/>
                  <a:ext cx="1421" cy="549"/>
                </a:xfrm>
                <a:prstGeom prst="rect">
                  <a:avLst/>
                </a:prstGeom>
                <a:noFill/>
                <a:ln w="9525">
                  <a:noFill/>
                  <a:miter lim="800000"/>
                  <a:headEnd/>
                  <a:tailEnd/>
                </a:ln>
                <a:effectLst/>
              </p:spPr>
              <p:txBody>
                <a:bodyPr>
                  <a:spAutoFit/>
                </a:bodyPr>
                <a:lstStyle/>
                <a:p>
                  <a:pPr>
                    <a:lnSpc>
                      <a:spcPct val="85000"/>
                    </a:lnSpc>
                    <a:spcBef>
                      <a:spcPct val="50000"/>
                    </a:spcBef>
                    <a:defRPr/>
                  </a:pPr>
                  <a:endParaRPr lang="en-US" sz="2400" b="1" dirty="0">
                    <a:solidFill>
                      <a:schemeClr val="bg1"/>
                    </a:solidFill>
                    <a:effectLst>
                      <a:outerShdw blurRad="38100" dist="38100" dir="2700000" algn="tl">
                        <a:srgbClr val="000000"/>
                      </a:outerShdw>
                    </a:effectLst>
                  </a:endParaRPr>
                </a:p>
              </p:txBody>
            </p:sp>
          </p:grpSp>
          <p:grpSp>
            <p:nvGrpSpPr>
              <p:cNvPr id="6154" name="Group 20"/>
              <p:cNvGrpSpPr>
                <a:grpSpLocks/>
              </p:cNvGrpSpPr>
              <p:nvPr/>
            </p:nvGrpSpPr>
            <p:grpSpPr bwMode="auto">
              <a:xfrm>
                <a:off x="761999" y="695299"/>
                <a:ext cx="7623176" cy="460656"/>
                <a:chOff x="761999" y="695299"/>
                <a:chExt cx="7623176" cy="460656"/>
              </a:xfrm>
            </p:grpSpPr>
            <p:pic>
              <p:nvPicPr>
                <p:cNvPr id="615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742274"/>
                  <a:ext cx="1217613" cy="4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3" descr="nfhs3"/>
                <p:cNvPicPr>
                  <a:picLocks noChangeAspect="1" noChangeArrowheads="1"/>
                </p:cNvPicPr>
                <p:nvPr/>
              </p:nvPicPr>
              <p:blipFill>
                <a:blip r:embed="rId5" cstate="print">
                  <a:extLst>
                    <a:ext uri="{28A0092B-C50C-407E-A947-70E740481C1C}">
                      <a14:useLocalDpi xmlns:a14="http://schemas.microsoft.com/office/drawing/2010/main" val="0"/>
                    </a:ext>
                  </a:extLst>
                </a:blip>
                <a:srcRect l="7692" b="7692"/>
                <a:stretch>
                  <a:fillRect/>
                </a:stretch>
              </p:blipFill>
              <p:spPr bwMode="auto">
                <a:xfrm>
                  <a:off x="7163548" y="742274"/>
                  <a:ext cx="1221627" cy="4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bwMode="auto">
                <a:xfrm>
                  <a:off x="1979614" y="695299"/>
                  <a:ext cx="1069975" cy="276911"/>
                </a:xfrm>
                <a:prstGeom prst="rect">
                  <a:avLst/>
                </a:prstGeom>
                <a:noFill/>
              </p:spPr>
              <p:txBody>
                <a:bodyPr>
                  <a:spAutoFit/>
                </a:bodyPr>
                <a:lstStyle/>
                <a:p>
                  <a:pPr>
                    <a:defRPr/>
                  </a:pPr>
                  <a:endParaRPr lang="en-US" sz="750" b="1" i="1" dirty="0">
                    <a:solidFill>
                      <a:schemeClr val="tx2"/>
                    </a:solidFill>
                    <a:effectLst>
                      <a:outerShdw blurRad="38100" dist="38100" dir="2700000" algn="tl">
                        <a:srgbClr val="000000">
                          <a:alpha val="43137"/>
                        </a:srgbClr>
                      </a:outerShdw>
                    </a:effectLst>
                  </a:endParaRPr>
                </a:p>
              </p:txBody>
            </p:sp>
          </p:grpSp>
        </p:grpSp>
        <p:pic>
          <p:nvPicPr>
            <p:cNvPr id="6151" name="Picture 17"/>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0448" y="740664"/>
              <a:ext cx="12161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8"/>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740664"/>
              <a:ext cx="12161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9FBC4E8B-DCF9-4B2F-B0D4-5EF082CC7205}"/>
              </a:ext>
            </a:extLst>
          </p:cNvPr>
          <p:cNvSpPr/>
          <p:nvPr/>
        </p:nvSpPr>
        <p:spPr>
          <a:xfrm>
            <a:off x="5607725" y="3244334"/>
            <a:ext cx="976549" cy="369332"/>
          </a:xfrm>
          <a:prstGeom prst="rect">
            <a:avLst/>
          </a:prstGeom>
        </p:spPr>
        <p:txBody>
          <a:bodyPr wrap="none">
            <a:spAutoFit/>
          </a:bodyPr>
          <a:lstStyle/>
          <a:p>
            <a:pPr>
              <a:defRPr/>
            </a:pPr>
            <a:r>
              <a:rPr lang="en-US" b="1" dirty="0">
                <a:ln w="11430"/>
                <a:solidFill>
                  <a:schemeClr val="accent1"/>
                </a:solidFill>
              </a:rPr>
              <a:t>Sexting</a:t>
            </a:r>
          </a:p>
        </p:txBody>
      </p:sp>
      <p:grpSp>
        <p:nvGrpSpPr>
          <p:cNvPr id="19" name="Group 15">
            <a:extLst>
              <a:ext uri="{FF2B5EF4-FFF2-40B4-BE49-F238E27FC236}">
                <a16:creationId xmlns:a16="http://schemas.microsoft.com/office/drawing/2014/main" id="{F4D6B590-F315-4995-A477-25D71B534D66}"/>
              </a:ext>
            </a:extLst>
          </p:cNvPr>
          <p:cNvGrpSpPr>
            <a:grpSpLocks/>
          </p:cNvGrpSpPr>
          <p:nvPr/>
        </p:nvGrpSpPr>
        <p:grpSpPr bwMode="auto">
          <a:xfrm>
            <a:off x="3351971" y="1219215"/>
            <a:ext cx="6057900" cy="720438"/>
            <a:chOff x="533400" y="609600"/>
            <a:chExt cx="8077200" cy="757384"/>
          </a:xfrm>
        </p:grpSpPr>
        <p:grpSp>
          <p:nvGrpSpPr>
            <p:cNvPr id="20" name="Group 22">
              <a:extLst>
                <a:ext uri="{FF2B5EF4-FFF2-40B4-BE49-F238E27FC236}">
                  <a16:creationId xmlns:a16="http://schemas.microsoft.com/office/drawing/2014/main" id="{308833C5-D407-4673-A5E6-84E338F7F6F4}"/>
                </a:ext>
              </a:extLst>
            </p:cNvPr>
            <p:cNvGrpSpPr>
              <a:grpSpLocks/>
            </p:cNvGrpSpPr>
            <p:nvPr/>
          </p:nvGrpSpPr>
          <p:grpSpPr bwMode="auto">
            <a:xfrm>
              <a:off x="533400" y="609600"/>
              <a:ext cx="8077200" cy="757384"/>
              <a:chOff x="533400" y="609601"/>
              <a:chExt cx="8077200" cy="757143"/>
            </a:xfrm>
          </p:grpSpPr>
          <p:grpSp>
            <p:nvGrpSpPr>
              <p:cNvPr id="23" name="Group 3">
                <a:extLst>
                  <a:ext uri="{FF2B5EF4-FFF2-40B4-BE49-F238E27FC236}">
                    <a16:creationId xmlns:a16="http://schemas.microsoft.com/office/drawing/2014/main" id="{0704CD87-31A8-489D-A0F6-4B50BA3B47CF}"/>
                  </a:ext>
                </a:extLst>
              </p:cNvPr>
              <p:cNvGrpSpPr>
                <a:grpSpLocks/>
              </p:cNvGrpSpPr>
              <p:nvPr/>
            </p:nvGrpSpPr>
            <p:grpSpPr bwMode="auto">
              <a:xfrm>
                <a:off x="533400" y="609601"/>
                <a:ext cx="8077200" cy="757143"/>
                <a:chOff x="1056" y="192"/>
                <a:chExt cx="4560" cy="767"/>
              </a:xfrm>
            </p:grpSpPr>
            <p:grpSp>
              <p:nvGrpSpPr>
                <p:cNvPr id="30" name="Group 4">
                  <a:extLst>
                    <a:ext uri="{FF2B5EF4-FFF2-40B4-BE49-F238E27FC236}">
                      <a16:creationId xmlns:a16="http://schemas.microsoft.com/office/drawing/2014/main" id="{72D8EAD2-14A9-4134-91DF-FF7B60E616BA}"/>
                    </a:ext>
                  </a:extLst>
                </p:cNvPr>
                <p:cNvGrpSpPr>
                  <a:grpSpLocks/>
                </p:cNvGrpSpPr>
                <p:nvPr/>
              </p:nvGrpSpPr>
              <p:grpSpPr bwMode="auto">
                <a:xfrm>
                  <a:off x="1056" y="192"/>
                  <a:ext cx="4560" cy="767"/>
                  <a:chOff x="432" y="384"/>
                  <a:chExt cx="4896" cy="603"/>
                </a:xfrm>
              </p:grpSpPr>
              <p:sp>
                <p:nvSpPr>
                  <p:cNvPr id="32" name="AutoShape 5">
                    <a:extLst>
                      <a:ext uri="{FF2B5EF4-FFF2-40B4-BE49-F238E27FC236}">
                        <a16:creationId xmlns:a16="http://schemas.microsoft.com/office/drawing/2014/main" id="{CEACCB28-62DC-430C-B023-552CBBA1C3E2}"/>
                      </a:ext>
                    </a:extLst>
                  </p:cNvPr>
                  <p:cNvSpPr>
                    <a:spLocks noChangeArrowheads="1"/>
                  </p:cNvSpPr>
                  <p:nvPr/>
                </p:nvSpPr>
                <p:spPr bwMode="auto">
                  <a:xfrm>
                    <a:off x="432" y="384"/>
                    <a:ext cx="4896" cy="528"/>
                  </a:xfrm>
                  <a:prstGeom prst="bevel">
                    <a:avLst>
                      <a:gd name="adj" fmla="val 125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1800" dirty="0">
                      <a:solidFill>
                        <a:srgbClr val="CC00CC"/>
                      </a:solidFill>
                    </a:endParaRPr>
                  </a:p>
                </p:txBody>
              </p:sp>
              <p:sp>
                <p:nvSpPr>
                  <p:cNvPr id="33" name="Rectangle 6">
                    <a:extLst>
                      <a:ext uri="{FF2B5EF4-FFF2-40B4-BE49-F238E27FC236}">
                        <a16:creationId xmlns:a16="http://schemas.microsoft.com/office/drawing/2014/main" id="{E775F763-2D4E-49AD-8D10-863D29C295AE}"/>
                      </a:ext>
                    </a:extLst>
                  </p:cNvPr>
                  <p:cNvSpPr>
                    <a:spLocks noChangeArrowheads="1"/>
                  </p:cNvSpPr>
                  <p:nvPr/>
                </p:nvSpPr>
                <p:spPr bwMode="auto">
                  <a:xfrm>
                    <a:off x="2806" y="448"/>
                    <a:ext cx="14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buClrTx/>
                      <a:buSzTx/>
                      <a:buFontTx/>
                      <a:buNone/>
                    </a:pPr>
                    <a:endParaRPr lang="en-US" altLang="en-US" sz="2700" b="1" i="1" dirty="0">
                      <a:solidFill>
                        <a:srgbClr val="FFFF00"/>
                      </a:solidFill>
                    </a:endParaRPr>
                  </a:p>
                </p:txBody>
              </p:sp>
            </p:grpSp>
            <p:sp>
              <p:nvSpPr>
                <p:cNvPr id="31" name="Text Box 7">
                  <a:extLst>
                    <a:ext uri="{FF2B5EF4-FFF2-40B4-BE49-F238E27FC236}">
                      <a16:creationId xmlns:a16="http://schemas.microsoft.com/office/drawing/2014/main" id="{8D5E7650-9E79-4DC9-8372-48C094E188D0}"/>
                    </a:ext>
                  </a:extLst>
                </p:cNvPr>
                <p:cNvSpPr txBox="1">
                  <a:spLocks noChangeArrowheads="1"/>
                </p:cNvSpPr>
                <p:nvPr/>
              </p:nvSpPr>
              <p:spPr bwMode="auto">
                <a:xfrm>
                  <a:off x="2648" y="272"/>
                  <a:ext cx="1421" cy="549"/>
                </a:xfrm>
                <a:prstGeom prst="rect">
                  <a:avLst/>
                </a:prstGeom>
                <a:noFill/>
                <a:ln w="9525">
                  <a:noFill/>
                  <a:miter lim="800000"/>
                  <a:headEnd/>
                  <a:tailEnd/>
                </a:ln>
                <a:effectLst/>
              </p:spPr>
              <p:txBody>
                <a:bodyPr>
                  <a:spAutoFit/>
                </a:bodyPr>
                <a:lstStyle/>
                <a:p>
                  <a:pPr>
                    <a:lnSpc>
                      <a:spcPct val="85000"/>
                    </a:lnSpc>
                    <a:spcBef>
                      <a:spcPct val="50000"/>
                    </a:spcBef>
                    <a:defRPr/>
                  </a:pPr>
                  <a:endParaRPr lang="en-US" sz="2400" b="1" dirty="0">
                    <a:solidFill>
                      <a:schemeClr val="bg1"/>
                    </a:solidFill>
                    <a:effectLst>
                      <a:outerShdw blurRad="38100" dist="38100" dir="2700000" algn="tl">
                        <a:srgbClr val="000000"/>
                      </a:outerShdw>
                    </a:effectLst>
                  </a:endParaRPr>
                </a:p>
              </p:txBody>
            </p:sp>
          </p:grpSp>
          <p:grpSp>
            <p:nvGrpSpPr>
              <p:cNvPr id="25" name="Group 20">
                <a:extLst>
                  <a:ext uri="{FF2B5EF4-FFF2-40B4-BE49-F238E27FC236}">
                    <a16:creationId xmlns:a16="http://schemas.microsoft.com/office/drawing/2014/main" id="{3CD8247F-0F50-4685-92CB-BDDE7122DD28}"/>
                  </a:ext>
                </a:extLst>
              </p:cNvPr>
              <p:cNvGrpSpPr>
                <a:grpSpLocks/>
              </p:cNvGrpSpPr>
              <p:nvPr/>
            </p:nvGrpSpPr>
            <p:grpSpPr bwMode="auto">
              <a:xfrm>
                <a:off x="761999" y="695299"/>
                <a:ext cx="7623176" cy="460656"/>
                <a:chOff x="761999" y="695299"/>
                <a:chExt cx="7623176" cy="460656"/>
              </a:xfrm>
            </p:grpSpPr>
            <p:pic>
              <p:nvPicPr>
                <p:cNvPr id="27" name="Picture 1">
                  <a:extLst>
                    <a:ext uri="{FF2B5EF4-FFF2-40B4-BE49-F238E27FC236}">
                      <a16:creationId xmlns:a16="http://schemas.microsoft.com/office/drawing/2014/main" id="{F97EE1AC-B131-4C50-821C-6ABBB85CF5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742274"/>
                  <a:ext cx="1217613" cy="4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nfhs3">
                  <a:extLst>
                    <a:ext uri="{FF2B5EF4-FFF2-40B4-BE49-F238E27FC236}">
                      <a16:creationId xmlns:a16="http://schemas.microsoft.com/office/drawing/2014/main" id="{80BAD0F2-4554-4C1A-9A19-2EBAD1F47B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7692" b="7692"/>
                <a:stretch>
                  <a:fillRect/>
                </a:stretch>
              </p:blipFill>
              <p:spPr bwMode="auto">
                <a:xfrm>
                  <a:off x="7163548" y="742274"/>
                  <a:ext cx="1221627" cy="4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F8211D4E-4B02-44F2-972A-A211853298A1}"/>
                    </a:ext>
                  </a:extLst>
                </p:cNvPr>
                <p:cNvSpPr txBox="1"/>
                <p:nvPr/>
              </p:nvSpPr>
              <p:spPr bwMode="auto">
                <a:xfrm>
                  <a:off x="1979614" y="695299"/>
                  <a:ext cx="1069975" cy="276911"/>
                </a:xfrm>
                <a:prstGeom prst="rect">
                  <a:avLst/>
                </a:prstGeom>
                <a:noFill/>
              </p:spPr>
              <p:txBody>
                <a:bodyPr>
                  <a:spAutoFit/>
                </a:bodyPr>
                <a:lstStyle/>
                <a:p>
                  <a:pPr>
                    <a:defRPr/>
                  </a:pPr>
                  <a:endParaRPr lang="en-US" sz="750" b="1" i="1" dirty="0">
                    <a:solidFill>
                      <a:schemeClr val="tx2"/>
                    </a:solidFill>
                    <a:effectLst>
                      <a:outerShdw blurRad="38100" dist="38100" dir="2700000" algn="tl">
                        <a:srgbClr val="000000">
                          <a:alpha val="43137"/>
                        </a:srgbClr>
                      </a:outerShdw>
                    </a:effectLst>
                  </a:endParaRPr>
                </a:p>
              </p:txBody>
            </p:sp>
          </p:grpSp>
        </p:grpSp>
        <p:pic>
          <p:nvPicPr>
            <p:cNvPr id="21" name="Picture 17">
              <a:extLst>
                <a:ext uri="{FF2B5EF4-FFF2-40B4-BE49-F238E27FC236}">
                  <a16:creationId xmlns:a16="http://schemas.microsoft.com/office/drawing/2014/main" id="{E52380B1-E2E5-4D58-9928-D0CD930AC5A4}"/>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0448" y="740664"/>
              <a:ext cx="12161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a:extLst>
                <a:ext uri="{FF2B5EF4-FFF2-40B4-BE49-F238E27FC236}">
                  <a16:creationId xmlns:a16="http://schemas.microsoft.com/office/drawing/2014/main" id="{B6282A25-ACAA-49E3-8FFC-A98254F146FF}"/>
                </a:ext>
              </a:extLst>
            </p:cNvPr>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740664"/>
              <a:ext cx="12161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609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824F-7BA9-4609-9C14-1DE3CEEC95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4C2616-C13E-4187-9EBF-7AFBFBA4BA27}"/>
              </a:ext>
            </a:extLst>
          </p:cNvPr>
          <p:cNvSpPr>
            <a:spLocks noGrp="1"/>
          </p:cNvSpPr>
          <p:nvPr>
            <p:ph idx="1"/>
          </p:nvPr>
        </p:nvSpPr>
        <p:spPr>
          <a:xfrm>
            <a:off x="512064" y="1900989"/>
            <a:ext cx="11167872" cy="4485971"/>
          </a:xfrm>
        </p:spPr>
        <p:txBody>
          <a:bodyPr/>
          <a:lstStyle/>
          <a:p>
            <a:endParaRPr lang="en-US" dirty="0"/>
          </a:p>
        </p:txBody>
      </p:sp>
      <p:sp>
        <p:nvSpPr>
          <p:cNvPr id="4" name="Text Placeholder 3">
            <a:extLst>
              <a:ext uri="{FF2B5EF4-FFF2-40B4-BE49-F238E27FC236}">
                <a16:creationId xmlns:a16="http://schemas.microsoft.com/office/drawing/2014/main" id="{03DCC8D3-C18E-4FD5-A958-284BAFAA6BB9}"/>
              </a:ext>
            </a:extLst>
          </p:cNvPr>
          <p:cNvSpPr>
            <a:spLocks noGrp="1"/>
          </p:cNvSpPr>
          <p:nvPr>
            <p:ph type="body" sz="quarter" idx="13"/>
          </p:nvPr>
        </p:nvSpPr>
        <p:spPr>
          <a:xfrm>
            <a:off x="512064" y="878163"/>
            <a:ext cx="11167872" cy="1564247"/>
          </a:xfrm>
        </p:spPr>
        <p:txBody>
          <a:bodyPr/>
          <a:lstStyle/>
          <a:p>
            <a:r>
              <a:rPr lang="en-US" dirty="0">
                <a:solidFill>
                  <a:schemeClr val="tx1"/>
                </a:solidFill>
              </a:rPr>
              <a:t>Prevention tips: What to do?</a:t>
            </a:r>
          </a:p>
          <a:p>
            <a:r>
              <a:rPr lang="en-US" sz="2000" dirty="0">
                <a:solidFill>
                  <a:schemeClr val="tx1"/>
                </a:solidFill>
              </a:rPr>
              <a:t>If your student (Or Coach) receives a Sexting Message- what should they do?</a:t>
            </a:r>
          </a:p>
          <a:p>
            <a:r>
              <a:rPr lang="en-US" sz="2000" dirty="0">
                <a:solidFill>
                  <a:schemeClr val="tx1"/>
                </a:solidFill>
              </a:rPr>
              <a:t>If an employee receives a Sexting Message- what should they do?</a:t>
            </a:r>
          </a:p>
          <a:p>
            <a:r>
              <a:rPr lang="en-US" sz="2000" dirty="0">
                <a:solidFill>
                  <a:schemeClr val="tx1"/>
                </a:solidFill>
              </a:rPr>
              <a:t>If photo’s continue after you have told the person to stop, what do you do?</a:t>
            </a:r>
          </a:p>
          <a:p>
            <a:r>
              <a:rPr lang="en-US" sz="2000" dirty="0">
                <a:solidFill>
                  <a:schemeClr val="tx1"/>
                </a:solidFill>
              </a:rPr>
              <a:t>What do you do if you get a message at home or away from school?</a:t>
            </a:r>
          </a:p>
          <a:p>
            <a:r>
              <a:rPr lang="en-US" sz="2000" dirty="0">
                <a:solidFill>
                  <a:schemeClr val="tx1"/>
                </a:solidFill>
              </a:rPr>
              <a:t>What type of training does your district provide to its employees (including ALL extra-curricular employees)</a:t>
            </a:r>
          </a:p>
          <a:p>
            <a:r>
              <a:rPr lang="en-US" sz="2000" b="1" i="1" dirty="0">
                <a:solidFill>
                  <a:schemeClr val="tx1"/>
                </a:solidFill>
              </a:rPr>
              <a:t> One study shows a significant % of inappropriate conduct with kids was committed by people with extra-curricular contracts and nearly all starting </a:t>
            </a:r>
            <a:r>
              <a:rPr lang="en-US" sz="2400" b="1" i="1" dirty="0">
                <a:solidFill>
                  <a:schemeClr val="tx1"/>
                </a:solidFill>
              </a:rPr>
              <a:t>with inappropriate use of social media!!!</a:t>
            </a:r>
          </a:p>
          <a:p>
            <a:endParaRPr lang="en-US" dirty="0"/>
          </a:p>
        </p:txBody>
      </p:sp>
    </p:spTree>
    <p:extLst>
      <p:ext uri="{BB962C8B-B14F-4D97-AF65-F5344CB8AC3E}">
        <p14:creationId xmlns:p14="http://schemas.microsoft.com/office/powerpoint/2010/main" val="253711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Online behaviors</a:t>
            </a:r>
          </a:p>
        </p:txBody>
      </p:sp>
      <p:sp>
        <p:nvSpPr>
          <p:cNvPr id="6" name="Content Placeholder 5"/>
          <p:cNvSpPr>
            <a:spLocks noGrp="1"/>
          </p:cNvSpPr>
          <p:nvPr>
            <p:ph sz="half" idx="1"/>
          </p:nvPr>
        </p:nvSpPr>
        <p:spPr/>
        <p:txBody>
          <a:bodyPr/>
          <a:lstStyle/>
          <a:p>
            <a:pPr marL="0" indent="0" algn="ctr">
              <a:buNone/>
            </a:pPr>
            <a:r>
              <a:rPr lang="en-US" b="1" u="sng" dirty="0"/>
              <a:t>DON’T</a:t>
            </a:r>
          </a:p>
          <a:p>
            <a:pPr eaLnBrk="1" hangingPunct="1">
              <a:lnSpc>
                <a:spcPct val="80000"/>
              </a:lnSpc>
              <a:defRPr/>
            </a:pPr>
            <a:r>
              <a:rPr lang="en-US" dirty="0"/>
              <a:t>Post personal information such as cell phone numbers or e-mail</a:t>
            </a:r>
          </a:p>
          <a:p>
            <a:pPr eaLnBrk="1" hangingPunct="1">
              <a:lnSpc>
                <a:spcPct val="80000"/>
              </a:lnSpc>
              <a:defRPr/>
            </a:pPr>
            <a:r>
              <a:rPr lang="en-US" dirty="0"/>
              <a:t>Embarrass/Harass people</a:t>
            </a:r>
          </a:p>
          <a:p>
            <a:pPr eaLnBrk="1" hangingPunct="1">
              <a:lnSpc>
                <a:spcPct val="80000"/>
              </a:lnSpc>
              <a:defRPr/>
            </a:pPr>
            <a:r>
              <a:rPr lang="en-US" dirty="0"/>
              <a:t>Talk about sex </a:t>
            </a:r>
          </a:p>
          <a:p>
            <a:pPr eaLnBrk="1" hangingPunct="1">
              <a:lnSpc>
                <a:spcPct val="80000"/>
              </a:lnSpc>
              <a:defRPr/>
            </a:pPr>
            <a:r>
              <a:rPr lang="en-US" dirty="0"/>
              <a:t>Send or post provocative images </a:t>
            </a:r>
          </a:p>
          <a:p>
            <a:pPr eaLnBrk="1" hangingPunct="1">
              <a:lnSpc>
                <a:spcPct val="80000"/>
              </a:lnSpc>
              <a:defRPr/>
            </a:pPr>
            <a:r>
              <a:rPr lang="en-US" dirty="0"/>
              <a:t>Share passwords with friends</a:t>
            </a:r>
          </a:p>
          <a:p>
            <a:pPr eaLnBrk="1" hangingPunct="1">
              <a:lnSpc>
                <a:spcPct val="80000"/>
              </a:lnSpc>
              <a:defRPr/>
            </a:pPr>
            <a:r>
              <a:rPr lang="en-US" dirty="0"/>
              <a:t>Click on pop-ups or respond to e-mails requesting personal data</a:t>
            </a:r>
          </a:p>
          <a:p>
            <a:endParaRPr lang="en-US" dirty="0"/>
          </a:p>
        </p:txBody>
      </p:sp>
      <p:sp>
        <p:nvSpPr>
          <p:cNvPr id="7" name="Content Placeholder 6"/>
          <p:cNvSpPr>
            <a:spLocks noGrp="1"/>
          </p:cNvSpPr>
          <p:nvPr>
            <p:ph sz="half" idx="2"/>
          </p:nvPr>
        </p:nvSpPr>
        <p:spPr/>
        <p:txBody>
          <a:bodyPr>
            <a:normAutofit/>
          </a:bodyPr>
          <a:lstStyle/>
          <a:p>
            <a:pPr marL="0" indent="0" algn="ctr">
              <a:lnSpc>
                <a:spcPct val="80000"/>
              </a:lnSpc>
              <a:buNone/>
              <a:defRPr/>
            </a:pPr>
            <a:r>
              <a:rPr lang="en-US" b="1" u="sng" dirty="0"/>
              <a:t>DO</a:t>
            </a:r>
          </a:p>
          <a:p>
            <a:pPr eaLnBrk="1" hangingPunct="1">
              <a:lnSpc>
                <a:spcPct val="80000"/>
              </a:lnSpc>
              <a:defRPr/>
            </a:pPr>
            <a:r>
              <a:rPr lang="en-US" dirty="0"/>
              <a:t>Share passwords only with parent or guardian</a:t>
            </a:r>
          </a:p>
          <a:p>
            <a:pPr eaLnBrk="1" hangingPunct="1">
              <a:lnSpc>
                <a:spcPct val="80000"/>
              </a:lnSpc>
              <a:defRPr/>
            </a:pPr>
            <a:r>
              <a:rPr lang="en-US" dirty="0"/>
              <a:t>Create appropriate screen names</a:t>
            </a:r>
          </a:p>
          <a:p>
            <a:pPr eaLnBrk="1" hangingPunct="1">
              <a:lnSpc>
                <a:spcPct val="80000"/>
              </a:lnSpc>
              <a:defRPr/>
            </a:pPr>
            <a:r>
              <a:rPr lang="en-US" dirty="0"/>
              <a:t>Use privacy settings on social networking sites</a:t>
            </a:r>
          </a:p>
          <a:p>
            <a:pPr eaLnBrk="1" hangingPunct="1">
              <a:lnSpc>
                <a:spcPct val="80000"/>
              </a:lnSpc>
              <a:defRPr/>
            </a:pPr>
            <a:r>
              <a:rPr lang="en-US" dirty="0"/>
              <a:t>Add only people you know to friend list</a:t>
            </a:r>
          </a:p>
          <a:p>
            <a:pPr eaLnBrk="1" hangingPunct="1">
              <a:lnSpc>
                <a:spcPct val="80000"/>
              </a:lnSpc>
              <a:defRPr/>
            </a:pPr>
            <a:r>
              <a:rPr lang="en-US" dirty="0"/>
              <a:t>Never meet anyone face-to-face without parent/guardian’s permission</a:t>
            </a:r>
          </a:p>
          <a:p>
            <a:pPr eaLnBrk="1" hangingPunct="1">
              <a:lnSpc>
                <a:spcPct val="80000"/>
              </a:lnSpc>
              <a:defRPr/>
            </a:pPr>
            <a:r>
              <a:rPr lang="en-US" dirty="0"/>
              <a:t>Talk to a parent or guardian about any suspicious activity</a:t>
            </a:r>
          </a:p>
          <a:p>
            <a:endParaRPr lang="en-US" dirty="0"/>
          </a:p>
        </p:txBody>
      </p:sp>
      <p:sp>
        <p:nvSpPr>
          <p:cNvPr id="8" name="Text Placeholder 7"/>
          <p:cNvSpPr>
            <a:spLocks noGrp="1"/>
          </p:cNvSpPr>
          <p:nvPr>
            <p:ph type="body" sz="quarter" idx="13"/>
          </p:nvPr>
        </p:nvSpPr>
        <p:spPr/>
        <p:txBody>
          <a:bodyPr/>
          <a:lstStyle/>
          <a:p>
            <a:r>
              <a:rPr lang="en-US" dirty="0"/>
              <a:t>Do’s &amp; don’ts</a:t>
            </a:r>
          </a:p>
        </p:txBody>
      </p:sp>
    </p:spTree>
    <p:extLst>
      <p:ext uri="{BB962C8B-B14F-4D97-AF65-F5344CB8AC3E}">
        <p14:creationId xmlns:p14="http://schemas.microsoft.com/office/powerpoint/2010/main" val="41285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Developing boundary policies</a:t>
            </a:r>
          </a:p>
        </p:txBody>
      </p:sp>
      <p:sp>
        <p:nvSpPr>
          <p:cNvPr id="7" name="Content Placeholder 6"/>
          <p:cNvSpPr>
            <a:spLocks noGrp="1"/>
          </p:cNvSpPr>
          <p:nvPr>
            <p:ph idx="1"/>
          </p:nvPr>
        </p:nvSpPr>
        <p:spPr>
          <a:xfrm>
            <a:off x="536448" y="1770889"/>
            <a:ext cx="10720832" cy="4552696"/>
          </a:xfrm>
        </p:spPr>
        <p:txBody>
          <a:bodyPr/>
          <a:lstStyle/>
          <a:p>
            <a:pPr marL="0" indent="0" algn="ctr">
              <a:buNone/>
              <a:defRPr/>
            </a:pPr>
            <a:r>
              <a:rPr lang="en-US" sz="2667" dirty="0"/>
              <a:t>These activities are boundary invasions and can create an actual impropriety or the appearance of impropriety:</a:t>
            </a:r>
          </a:p>
          <a:p>
            <a:pPr algn="ctr" eaLnBrk="1" hangingPunct="1">
              <a:defRPr/>
            </a:pPr>
            <a:endParaRPr lang="en-US" sz="2667" dirty="0"/>
          </a:p>
          <a:p>
            <a:pPr marL="457189" indent="-457189" fontAlgn="t">
              <a:buFont typeface="Arial" panose="020B0604020202020204" pitchFamily="34" charset="0"/>
              <a:buChar char="•"/>
              <a:defRPr/>
            </a:pPr>
            <a:r>
              <a:rPr lang="en-US" sz="2667" dirty="0"/>
              <a:t>Being alone with an individual student out of the view of others;</a:t>
            </a:r>
          </a:p>
          <a:p>
            <a:pPr marL="457189" indent="-457189" fontAlgn="t">
              <a:buFont typeface="Arial" panose="020B0604020202020204" pitchFamily="34" charset="0"/>
              <a:buChar char="•"/>
              <a:defRPr/>
            </a:pPr>
            <a:r>
              <a:rPr lang="en-US" sz="2667" dirty="0"/>
              <a:t>Inviting or allowing individual students to visit the employee’s home; </a:t>
            </a:r>
          </a:p>
          <a:p>
            <a:pPr marL="457189" indent="-457189" fontAlgn="t">
              <a:buFont typeface="Arial" panose="020B0604020202020204" pitchFamily="34" charset="0"/>
              <a:buChar char="•"/>
              <a:defRPr/>
            </a:pPr>
            <a:r>
              <a:rPr lang="en-US" sz="2667" dirty="0"/>
              <a:t>Visiting a student in the student’s home; </a:t>
            </a:r>
          </a:p>
          <a:p>
            <a:pPr marL="457189" indent="-457189" fontAlgn="t">
              <a:buFont typeface="Arial" panose="020B0604020202020204" pitchFamily="34" charset="0"/>
              <a:buChar char="•"/>
              <a:defRPr/>
            </a:pPr>
            <a:r>
              <a:rPr lang="en-US" sz="2667" dirty="0"/>
              <a:t>Social networking with students for non-educational purpose</a:t>
            </a:r>
          </a:p>
        </p:txBody>
      </p:sp>
      <p:sp>
        <p:nvSpPr>
          <p:cNvPr id="8" name="Text Placeholder 7"/>
          <p:cNvSpPr>
            <a:spLocks noGrp="1"/>
          </p:cNvSpPr>
          <p:nvPr>
            <p:ph type="body" sz="quarter" idx="13"/>
          </p:nvPr>
        </p:nvSpPr>
        <p:spPr/>
        <p:txBody>
          <a:bodyPr/>
          <a:lstStyle/>
          <a:p>
            <a:r>
              <a:rPr lang="en-US" sz="2800" dirty="0"/>
              <a:t>Statement of precautions &amp; appearance of impropriety</a:t>
            </a:r>
          </a:p>
        </p:txBody>
      </p:sp>
    </p:spTree>
    <p:extLst>
      <p:ext uri="{BB962C8B-B14F-4D97-AF65-F5344CB8AC3E}">
        <p14:creationId xmlns:p14="http://schemas.microsoft.com/office/powerpoint/2010/main" val="292091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95401" y="2301766"/>
            <a:ext cx="9601196" cy="4035972"/>
          </a:xfrm>
        </p:spPr>
        <p:txBody>
          <a:bodyPr>
            <a:normAutofit fontScale="55000" lnSpcReduction="20000"/>
          </a:bodyPr>
          <a:lstStyle/>
          <a:p>
            <a:pPr>
              <a:buFont typeface="Arial" panose="020B0604020202020204" pitchFamily="34" charset="0"/>
              <a:buChar char="•"/>
              <a:defRPr/>
            </a:pPr>
            <a:r>
              <a:rPr lang="en-US" sz="4500" dirty="0"/>
              <a:t>Employees who violate the School District’s boundary invasion policy can be disciplined, up to and including termination of employment</a:t>
            </a:r>
          </a:p>
          <a:p>
            <a:pPr>
              <a:buFont typeface="Arial" panose="020B0604020202020204" pitchFamily="34" charset="0"/>
              <a:buChar char="•"/>
              <a:defRPr/>
            </a:pPr>
            <a:r>
              <a:rPr lang="en-US" sz="4500" dirty="0"/>
              <a:t> Violations will be reported to the state Office of Professional Practices</a:t>
            </a:r>
          </a:p>
          <a:p>
            <a:pPr>
              <a:buFont typeface="Arial" panose="020B0604020202020204" pitchFamily="34" charset="0"/>
              <a:buChar char="•"/>
              <a:defRPr/>
            </a:pPr>
            <a:r>
              <a:rPr lang="en-US" sz="4500" dirty="0"/>
              <a:t>Conduct may involve notification of law enforcement</a:t>
            </a:r>
          </a:p>
          <a:p>
            <a:pPr>
              <a:buFont typeface="Arial" panose="020B0604020202020204" pitchFamily="34" charset="0"/>
              <a:buChar char="•"/>
              <a:defRPr/>
            </a:pPr>
            <a:r>
              <a:rPr lang="en-US" sz="4500" dirty="0"/>
              <a:t>Violations involving sexual or other abuse will result in referral to Child Protective Services and/or law enforcement</a:t>
            </a:r>
            <a:endParaRPr lang="en-US" sz="4500" dirty="0">
              <a:solidFill>
                <a:schemeClr val="bg1"/>
              </a:solidFill>
            </a:endParaRPr>
          </a:p>
          <a:p>
            <a:endParaRPr lang="en-US" dirty="0"/>
          </a:p>
          <a:p>
            <a:endParaRPr lang="en-US" dirty="0"/>
          </a:p>
          <a:p>
            <a:pPr algn="r">
              <a:buNone/>
            </a:pPr>
            <a:r>
              <a:rPr lang="en-US" sz="1800" dirty="0"/>
              <a:t>* National Interscholastic Athletic Administrators Association</a:t>
            </a:r>
            <a:endParaRPr lang="en-US" sz="1800" b="1" dirty="0"/>
          </a:p>
          <a:p>
            <a:pPr>
              <a:buNone/>
            </a:pPr>
            <a:endParaRPr lang="en-US" dirty="0"/>
          </a:p>
        </p:txBody>
      </p:sp>
      <p:sp>
        <p:nvSpPr>
          <p:cNvPr id="4" name="Title 3"/>
          <p:cNvSpPr>
            <a:spLocks noGrp="1"/>
          </p:cNvSpPr>
          <p:nvPr>
            <p:ph type="title"/>
          </p:nvPr>
        </p:nvSpPr>
        <p:spPr>
          <a:xfrm>
            <a:off x="609600" y="359464"/>
            <a:ext cx="10972800" cy="1611225"/>
          </a:xfrm>
        </p:spPr>
        <p:txBody>
          <a:bodyPr>
            <a:normAutofit/>
          </a:bodyPr>
          <a:lstStyle/>
          <a:p>
            <a:pPr>
              <a:defRPr/>
            </a:pPr>
            <a:r>
              <a:rPr lang="en-US" dirty="0"/>
              <a:t>Developing Boundary Policies</a:t>
            </a:r>
            <a:br>
              <a:rPr lang="en-US" dirty="0"/>
            </a:br>
            <a:r>
              <a:rPr lang="en-US" i="1" dirty="0"/>
              <a:t>Outlining Discipline Consequences</a:t>
            </a:r>
          </a:p>
        </p:txBody>
      </p:sp>
    </p:spTree>
    <p:extLst>
      <p:ext uri="{BB962C8B-B14F-4D97-AF65-F5344CB8AC3E}">
        <p14:creationId xmlns:p14="http://schemas.microsoft.com/office/powerpoint/2010/main" val="2098940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Misconduct is on the Rise</a:t>
            </a:r>
          </a:p>
        </p:txBody>
      </p:sp>
      <p:sp>
        <p:nvSpPr>
          <p:cNvPr id="3" name="Content Placeholder 2"/>
          <p:cNvSpPr>
            <a:spLocks noGrp="1"/>
          </p:cNvSpPr>
          <p:nvPr>
            <p:ph idx="1"/>
          </p:nvPr>
        </p:nvSpPr>
        <p:spPr/>
        <p:txBody>
          <a:bodyPr>
            <a:normAutofit fontScale="92500" lnSpcReduction="10000"/>
          </a:bodyPr>
          <a:lstStyle/>
          <a:p>
            <a:r>
              <a:rPr lang="en-US" sz="2400" dirty="0"/>
              <a:t>Approximately 95% of HS kids have cell phones and most will admit to being on multiple social media sites</a:t>
            </a:r>
          </a:p>
          <a:p>
            <a:r>
              <a:rPr lang="en-US" sz="2400" dirty="0"/>
              <a:t>Electronic Communications between adult and students is the “norm”</a:t>
            </a:r>
          </a:p>
          <a:p>
            <a:r>
              <a:rPr lang="en-US" sz="2400" dirty="0"/>
              <a:t>Lack of Social Media Policies</a:t>
            </a:r>
          </a:p>
          <a:p>
            <a:r>
              <a:rPr lang="en-US" sz="2400" dirty="0"/>
              <a:t>In 2014, there were 781 reported cases accused or convicted of having sexual relationships with students-(average of 15 per week nation wide)-Drive West Communications</a:t>
            </a:r>
          </a:p>
          <a:p>
            <a:r>
              <a:rPr lang="en-US" sz="2400" b="1" dirty="0">
                <a:cs typeface="Arial" charset="0"/>
              </a:rPr>
              <a:t>NOTE:  There were 15 Washington State Teaching Certificates revoked in 2016 and 2017 school years </a:t>
            </a:r>
          </a:p>
          <a:p>
            <a:endParaRPr lang="en-US" sz="2400" dirty="0"/>
          </a:p>
        </p:txBody>
      </p:sp>
    </p:spTree>
    <p:extLst>
      <p:ext uri="{BB962C8B-B14F-4D97-AF65-F5344CB8AC3E}">
        <p14:creationId xmlns:p14="http://schemas.microsoft.com/office/powerpoint/2010/main" val="402156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1"/>
          <p:cNvSpPr>
            <a:spLocks noChangeArrowheads="1"/>
          </p:cNvSpPr>
          <p:nvPr/>
        </p:nvSpPr>
        <p:spPr bwMode="auto">
          <a:xfrm>
            <a:off x="2581274" y="2314505"/>
            <a:ext cx="6772275" cy="3357563"/>
          </a:xfrm>
          <a:prstGeom prst="roundRect">
            <a:avLst>
              <a:gd name="adj" fmla="val 16667"/>
            </a:avLst>
          </a:prstGeom>
          <a:blipFill dpi="0" rotWithShape="1">
            <a:blip r:embed="rId3" cstate="print"/>
            <a:srcRect/>
            <a:tile tx="0" ty="0" sx="100000" sy="100000" flip="none" algn="tl"/>
          </a:blipFill>
          <a:ln w="12700" algn="ctr">
            <a:solidFill>
              <a:schemeClr val="tx1"/>
            </a:solidFill>
            <a:round/>
            <a:headEnd type="none" w="sm" len="sm"/>
            <a:tailEnd type="none" w="sm" len="sm"/>
          </a:ln>
        </p:spPr>
        <p:txBody>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1800" dirty="0">
              <a:solidFill>
                <a:srgbClr val="CC00CC"/>
              </a:solidFill>
            </a:endParaRPr>
          </a:p>
        </p:txBody>
      </p:sp>
      <p:sp>
        <p:nvSpPr>
          <p:cNvPr id="13" name="TextBox 12"/>
          <p:cNvSpPr txBox="1"/>
          <p:nvPr/>
        </p:nvSpPr>
        <p:spPr>
          <a:xfrm>
            <a:off x="2738436" y="2609703"/>
            <a:ext cx="6615113" cy="2605713"/>
          </a:xfrm>
          <a:prstGeom prst="rect">
            <a:avLst/>
          </a:prstGeom>
          <a:noFill/>
        </p:spPr>
        <p:txBody>
          <a:bodyPr wrap="square">
            <a:spAutoFit/>
          </a:bodyPr>
          <a:lstStyle/>
          <a:p>
            <a:pPr>
              <a:lnSpc>
                <a:spcPct val="65000"/>
              </a:lnSpc>
              <a:defRPr/>
            </a:pPr>
            <a:r>
              <a:rPr lang="en-US" sz="300" b="1" i="1" dirty="0">
                <a:solidFill>
                  <a:srgbClr val="C00000"/>
                </a:solidFill>
                <a:effectLst>
                  <a:outerShdw blurRad="38100" dist="38100" dir="2700000" algn="tl">
                    <a:srgbClr val="000000">
                      <a:alpha val="43137"/>
                    </a:srgbClr>
                  </a:outerShdw>
                </a:effectLst>
              </a:rPr>
              <a:t>  </a:t>
            </a:r>
            <a:r>
              <a:rPr lang="en-US" sz="300" b="1" i="1" dirty="0" err="1">
                <a:solidFill>
                  <a:srgbClr val="C00000"/>
                </a:solidFill>
                <a:effectLst>
                  <a:outerShdw blurRad="38100" dist="38100" dir="2700000" algn="tl">
                    <a:srgbClr val="000000">
                      <a:alpha val="43137"/>
                    </a:srgbClr>
                  </a:outerShdw>
                </a:effectLst>
              </a:rPr>
              <a:t>washin</a:t>
            </a:r>
            <a:endParaRPr lang="en-US" sz="2700" b="1" i="1" dirty="0">
              <a:solidFill>
                <a:srgbClr val="C00000"/>
              </a:solidFill>
              <a:effectLst>
                <a:outerShdw blurRad="38100" dist="38100" dir="2700000" algn="tl">
                  <a:srgbClr val="000000">
                    <a:alpha val="43137"/>
                  </a:srgbClr>
                </a:outerShdw>
              </a:effectLst>
            </a:endParaRPr>
          </a:p>
          <a:p>
            <a:pPr>
              <a:lnSpc>
                <a:spcPct val="65000"/>
              </a:lnSpc>
              <a:defRPr/>
            </a:pPr>
            <a:r>
              <a:rPr lang="en-US" sz="750" b="1" i="1" dirty="0">
                <a:solidFill>
                  <a:schemeClr val="tx2"/>
                </a:solidFill>
                <a:effectLst>
                  <a:outerShdw blurRad="38100" dist="38100" dir="2700000" algn="tl">
                    <a:srgbClr val="000000">
                      <a:alpha val="43137"/>
                    </a:srgbClr>
                  </a:outerShdw>
                </a:effectLst>
              </a:rPr>
              <a:t>     </a:t>
            </a:r>
          </a:p>
          <a:p>
            <a:pPr>
              <a:lnSpc>
                <a:spcPct val="65000"/>
              </a:lnSpc>
              <a:defRPr/>
            </a:pPr>
            <a:r>
              <a:rPr lang="en-US" sz="2700" b="1" i="1" dirty="0">
                <a:solidFill>
                  <a:srgbClr val="3333CC"/>
                </a:solidFill>
                <a:effectLst>
                  <a:outerShdw blurRad="38100" dist="38100" dir="2700000" algn="tl">
                    <a:srgbClr val="000000">
                      <a:alpha val="43137"/>
                    </a:srgbClr>
                  </a:outerShdw>
                </a:effectLst>
              </a:rPr>
              <a:t>          Washington AT Charged with Sexual Misconduct</a:t>
            </a:r>
          </a:p>
          <a:p>
            <a:pPr>
              <a:lnSpc>
                <a:spcPct val="65000"/>
              </a:lnSpc>
              <a:defRPr/>
            </a:pPr>
            <a:endParaRPr lang="en-US" sz="2700" b="1" i="1" dirty="0">
              <a:solidFill>
                <a:srgbClr val="3333CC"/>
              </a:solidFill>
              <a:effectLst>
                <a:outerShdw blurRad="38100" dist="38100" dir="2700000" algn="tl">
                  <a:srgbClr val="000000">
                    <a:alpha val="43137"/>
                  </a:srgbClr>
                </a:outerShdw>
              </a:effectLst>
            </a:endParaRPr>
          </a:p>
          <a:p>
            <a:pPr>
              <a:lnSpc>
                <a:spcPct val="65000"/>
              </a:lnSpc>
              <a:defRPr/>
            </a:pPr>
            <a:r>
              <a:rPr lang="en-US" sz="2000" dirty="0"/>
              <a:t>A high school athletic trainer at </a:t>
            </a:r>
            <a:r>
              <a:rPr lang="en-US" sz="2000" dirty="0" err="1"/>
              <a:t>Hockinson</a:t>
            </a:r>
            <a:r>
              <a:rPr lang="en-US" sz="2000" dirty="0"/>
              <a:t> (Wash.) High School is being charged with sexual misconduct against a 16-year-old student.</a:t>
            </a:r>
          </a:p>
          <a:p>
            <a:pPr>
              <a:lnSpc>
                <a:spcPct val="65000"/>
              </a:lnSpc>
              <a:defRPr/>
            </a:pPr>
            <a:r>
              <a:rPr lang="en-US" dirty="0"/>
              <a:t>Meharry is an athletic trainer at </a:t>
            </a:r>
            <a:r>
              <a:rPr lang="en-US" dirty="0" err="1"/>
              <a:t>Hockinson</a:t>
            </a:r>
            <a:r>
              <a:rPr lang="en-US" dirty="0"/>
              <a:t>, where he treats </a:t>
            </a:r>
            <a:r>
              <a:rPr lang="en-US" sz="2000" dirty="0"/>
              <a:t>student-athletes in need of physical therapy. Court documents state that Meharry has an office at the school where he “acts in a supervisory role and adviser at </a:t>
            </a:r>
            <a:r>
              <a:rPr lang="en-US" sz="2000" dirty="0" err="1"/>
              <a:t>Hockinson</a:t>
            </a:r>
            <a:r>
              <a:rPr lang="en-US" sz="2000" dirty="0"/>
              <a:t> High School when overseeing students requiring medical attention</a:t>
            </a:r>
            <a:endParaRPr lang="en-US" sz="2000" b="1" i="1" dirty="0">
              <a:solidFill>
                <a:srgbClr val="3333CC"/>
              </a:solidFill>
              <a:effectLst>
                <a:outerShdw blurRad="38100" dist="38100" dir="2700000" algn="tl">
                  <a:srgbClr val="000000">
                    <a:alpha val="43137"/>
                  </a:srgbClr>
                </a:outerShdw>
              </a:effectLst>
            </a:endParaRPr>
          </a:p>
        </p:txBody>
      </p:sp>
      <p:sp>
        <p:nvSpPr>
          <p:cNvPr id="12" name="Rectangle 11"/>
          <p:cNvSpPr/>
          <p:nvPr/>
        </p:nvSpPr>
        <p:spPr>
          <a:xfrm>
            <a:off x="3402808" y="1771652"/>
            <a:ext cx="5350669" cy="507831"/>
          </a:xfrm>
          <a:prstGeom prst="rect">
            <a:avLst/>
          </a:prstGeom>
        </p:spPr>
        <p:txBody>
          <a:bodyPr>
            <a:spAutoFit/>
          </a:bodyPr>
          <a:lstStyle/>
          <a:p>
            <a:pPr>
              <a:defRPr/>
            </a:pPr>
            <a:r>
              <a:rPr lang="en-US" sz="2700" b="1" dirty="0">
                <a:ln w="11430"/>
                <a:solidFill>
                  <a:schemeClr val="accent1"/>
                </a:solidFill>
              </a:rPr>
              <a:t>Sexual Misconduct</a:t>
            </a:r>
          </a:p>
        </p:txBody>
      </p:sp>
      <p:grpSp>
        <p:nvGrpSpPr>
          <p:cNvPr id="6149" name="Group 15"/>
          <p:cNvGrpSpPr>
            <a:grpSpLocks/>
          </p:cNvGrpSpPr>
          <p:nvPr/>
        </p:nvGrpSpPr>
        <p:grpSpPr bwMode="auto">
          <a:xfrm>
            <a:off x="3067050" y="1273970"/>
            <a:ext cx="6057900" cy="568038"/>
            <a:chOff x="533400" y="609600"/>
            <a:chExt cx="8077200" cy="757384"/>
          </a:xfrm>
        </p:grpSpPr>
        <p:grpSp>
          <p:nvGrpSpPr>
            <p:cNvPr id="6150" name="Group 22"/>
            <p:cNvGrpSpPr>
              <a:grpSpLocks/>
            </p:cNvGrpSpPr>
            <p:nvPr/>
          </p:nvGrpSpPr>
          <p:grpSpPr bwMode="auto">
            <a:xfrm>
              <a:off x="533400" y="609600"/>
              <a:ext cx="8077200" cy="757384"/>
              <a:chOff x="533400" y="609601"/>
              <a:chExt cx="8077200" cy="757143"/>
            </a:xfrm>
          </p:grpSpPr>
          <p:grpSp>
            <p:nvGrpSpPr>
              <p:cNvPr id="6153" name="Group 3"/>
              <p:cNvGrpSpPr>
                <a:grpSpLocks/>
              </p:cNvGrpSpPr>
              <p:nvPr/>
            </p:nvGrpSpPr>
            <p:grpSpPr bwMode="auto">
              <a:xfrm>
                <a:off x="533400" y="609601"/>
                <a:ext cx="8077200" cy="757143"/>
                <a:chOff x="1056" y="192"/>
                <a:chExt cx="4560" cy="767"/>
              </a:xfrm>
            </p:grpSpPr>
            <p:grpSp>
              <p:nvGrpSpPr>
                <p:cNvPr id="6158" name="Group 4"/>
                <p:cNvGrpSpPr>
                  <a:grpSpLocks/>
                </p:cNvGrpSpPr>
                <p:nvPr/>
              </p:nvGrpSpPr>
              <p:grpSpPr bwMode="auto">
                <a:xfrm>
                  <a:off x="1056" y="192"/>
                  <a:ext cx="4560" cy="767"/>
                  <a:chOff x="432" y="384"/>
                  <a:chExt cx="4896" cy="603"/>
                </a:xfrm>
              </p:grpSpPr>
              <p:sp>
                <p:nvSpPr>
                  <p:cNvPr id="6160" name="AutoShape 5"/>
                  <p:cNvSpPr>
                    <a:spLocks noChangeArrowheads="1"/>
                  </p:cNvSpPr>
                  <p:nvPr/>
                </p:nvSpPr>
                <p:spPr bwMode="auto">
                  <a:xfrm>
                    <a:off x="432" y="384"/>
                    <a:ext cx="4896" cy="528"/>
                  </a:xfrm>
                  <a:prstGeom prst="bevel">
                    <a:avLst>
                      <a:gd name="adj" fmla="val 125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1800" dirty="0">
                      <a:solidFill>
                        <a:srgbClr val="CC00CC"/>
                      </a:solidFill>
                    </a:endParaRPr>
                  </a:p>
                </p:txBody>
              </p:sp>
              <p:sp>
                <p:nvSpPr>
                  <p:cNvPr id="6161" name="Rectangle 6"/>
                  <p:cNvSpPr>
                    <a:spLocks noChangeArrowheads="1"/>
                  </p:cNvSpPr>
                  <p:nvPr/>
                </p:nvSpPr>
                <p:spPr bwMode="auto">
                  <a:xfrm>
                    <a:off x="2806" y="448"/>
                    <a:ext cx="14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buClrTx/>
                      <a:buSzTx/>
                      <a:buFontTx/>
                      <a:buNone/>
                    </a:pPr>
                    <a:endParaRPr lang="en-US" altLang="en-US" sz="2700" b="1" i="1" dirty="0">
                      <a:solidFill>
                        <a:srgbClr val="FFFF00"/>
                      </a:solidFill>
                    </a:endParaRPr>
                  </a:p>
                </p:txBody>
              </p:sp>
            </p:grpSp>
            <p:sp>
              <p:nvSpPr>
                <p:cNvPr id="26" name="Text Box 7"/>
                <p:cNvSpPr txBox="1">
                  <a:spLocks noChangeArrowheads="1"/>
                </p:cNvSpPr>
                <p:nvPr/>
              </p:nvSpPr>
              <p:spPr bwMode="auto">
                <a:xfrm>
                  <a:off x="2648" y="272"/>
                  <a:ext cx="1421" cy="549"/>
                </a:xfrm>
                <a:prstGeom prst="rect">
                  <a:avLst/>
                </a:prstGeom>
                <a:noFill/>
                <a:ln w="9525">
                  <a:noFill/>
                  <a:miter lim="800000"/>
                  <a:headEnd/>
                  <a:tailEnd/>
                </a:ln>
                <a:effectLst/>
              </p:spPr>
              <p:txBody>
                <a:bodyPr>
                  <a:spAutoFit/>
                </a:bodyPr>
                <a:lstStyle/>
                <a:p>
                  <a:pPr>
                    <a:lnSpc>
                      <a:spcPct val="85000"/>
                    </a:lnSpc>
                    <a:spcBef>
                      <a:spcPct val="50000"/>
                    </a:spcBef>
                    <a:defRPr/>
                  </a:pPr>
                  <a:endParaRPr lang="en-US" sz="2400" b="1" dirty="0">
                    <a:solidFill>
                      <a:schemeClr val="bg1"/>
                    </a:solidFill>
                    <a:effectLst>
                      <a:outerShdw blurRad="38100" dist="38100" dir="2700000" algn="tl">
                        <a:srgbClr val="000000"/>
                      </a:outerShdw>
                    </a:effectLst>
                  </a:endParaRPr>
                </a:p>
              </p:txBody>
            </p:sp>
          </p:grpSp>
          <p:grpSp>
            <p:nvGrpSpPr>
              <p:cNvPr id="6154" name="Group 20"/>
              <p:cNvGrpSpPr>
                <a:grpSpLocks/>
              </p:cNvGrpSpPr>
              <p:nvPr/>
            </p:nvGrpSpPr>
            <p:grpSpPr bwMode="auto">
              <a:xfrm>
                <a:off x="761999" y="695299"/>
                <a:ext cx="7623176" cy="460656"/>
                <a:chOff x="761999" y="695299"/>
                <a:chExt cx="7623176" cy="460656"/>
              </a:xfrm>
            </p:grpSpPr>
            <p:pic>
              <p:nvPicPr>
                <p:cNvPr id="615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742274"/>
                  <a:ext cx="1217613" cy="4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3" descr="nfhs3"/>
                <p:cNvPicPr>
                  <a:picLocks noChangeAspect="1" noChangeArrowheads="1"/>
                </p:cNvPicPr>
                <p:nvPr/>
              </p:nvPicPr>
              <p:blipFill>
                <a:blip r:embed="rId5" cstate="print">
                  <a:extLst>
                    <a:ext uri="{28A0092B-C50C-407E-A947-70E740481C1C}">
                      <a14:useLocalDpi xmlns:a14="http://schemas.microsoft.com/office/drawing/2010/main" val="0"/>
                    </a:ext>
                  </a:extLst>
                </a:blip>
                <a:srcRect l="7692" b="7692"/>
                <a:stretch>
                  <a:fillRect/>
                </a:stretch>
              </p:blipFill>
              <p:spPr bwMode="auto">
                <a:xfrm>
                  <a:off x="7163548" y="742274"/>
                  <a:ext cx="1221627" cy="4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bwMode="auto">
                <a:xfrm>
                  <a:off x="1979614" y="695299"/>
                  <a:ext cx="1069975" cy="276911"/>
                </a:xfrm>
                <a:prstGeom prst="rect">
                  <a:avLst/>
                </a:prstGeom>
                <a:noFill/>
              </p:spPr>
              <p:txBody>
                <a:bodyPr>
                  <a:spAutoFit/>
                </a:bodyPr>
                <a:lstStyle/>
                <a:p>
                  <a:pPr>
                    <a:defRPr/>
                  </a:pPr>
                  <a:endParaRPr lang="en-US" sz="750" b="1" i="1" dirty="0">
                    <a:solidFill>
                      <a:schemeClr val="tx2"/>
                    </a:solidFill>
                    <a:effectLst>
                      <a:outerShdw blurRad="38100" dist="38100" dir="2700000" algn="tl">
                        <a:srgbClr val="000000">
                          <a:alpha val="43137"/>
                        </a:srgbClr>
                      </a:outerShdw>
                    </a:effectLst>
                  </a:endParaRPr>
                </a:p>
              </p:txBody>
            </p:sp>
          </p:grpSp>
        </p:grpSp>
        <p:pic>
          <p:nvPicPr>
            <p:cNvPr id="6151" name="Picture 17"/>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0448" y="740664"/>
              <a:ext cx="12161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8"/>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740664"/>
              <a:ext cx="12161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902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94A8DCC-70C6-48A3-B386-F00CCC2353C3}"/>
              </a:ext>
            </a:extLst>
          </p:cNvPr>
          <p:cNvSpPr>
            <a:spLocks noGrp="1" noChangeArrowheads="1"/>
          </p:cNvSpPr>
          <p:nvPr>
            <p:ph type="title"/>
          </p:nvPr>
        </p:nvSpPr>
        <p:spPr>
          <a:xfrm>
            <a:off x="2667000" y="814388"/>
            <a:ext cx="7772400" cy="762000"/>
          </a:xfrm>
        </p:spPr>
        <p:txBody>
          <a:bodyPr/>
          <a:lstStyle/>
          <a:p>
            <a:pPr eaLnBrk="1" hangingPunct="1">
              <a:defRPr/>
            </a:pPr>
            <a:r>
              <a:rPr lang="en-US" altLang="en-US" i="1" dirty="0">
                <a:solidFill>
                  <a:srgbClr val="FF0000"/>
                </a:solidFill>
                <a:latin typeface="Bernard MT Condensed" panose="02050806060905020404" pitchFamily="18" charset="0"/>
              </a:rPr>
              <a:t>Determining Liability</a:t>
            </a:r>
          </a:p>
        </p:txBody>
      </p:sp>
      <p:sp>
        <p:nvSpPr>
          <p:cNvPr id="54275" name="Rectangle 3">
            <a:extLst>
              <a:ext uri="{FF2B5EF4-FFF2-40B4-BE49-F238E27FC236}">
                <a16:creationId xmlns:a16="http://schemas.microsoft.com/office/drawing/2014/main" id="{F04C4DE9-2FAE-4288-ADB1-01686C1CC81D}"/>
              </a:ext>
            </a:extLst>
          </p:cNvPr>
          <p:cNvSpPr>
            <a:spLocks noGrp="1" noChangeArrowheads="1"/>
          </p:cNvSpPr>
          <p:nvPr>
            <p:ph idx="1"/>
          </p:nvPr>
        </p:nvSpPr>
        <p:spPr>
          <a:xfrm>
            <a:off x="1214652" y="2026692"/>
            <a:ext cx="8475258" cy="4114800"/>
          </a:xfrm>
        </p:spPr>
        <p:txBody>
          <a:bodyPr/>
          <a:lstStyle/>
          <a:p>
            <a:pPr>
              <a:lnSpc>
                <a:spcPct val="80000"/>
              </a:lnSpc>
              <a:tabLst>
                <a:tab pos="6918325" algn="l"/>
              </a:tabLst>
              <a:defRPr/>
            </a:pPr>
            <a:r>
              <a:rPr lang="en-US" altLang="en-US" sz="2400" b="1" dirty="0">
                <a:solidFill>
                  <a:srgbClr val="C00000"/>
                </a:solidFill>
                <a:latin typeface="Arial" panose="020B0604020202020204" pitchFamily="34" charset="0"/>
              </a:rPr>
              <a:t>Duty of Ordinary Care</a:t>
            </a:r>
            <a:r>
              <a:rPr lang="en-US" altLang="en-US" sz="2000" dirty="0">
                <a:solidFill>
                  <a:srgbClr val="C00000"/>
                </a:solidFill>
                <a:latin typeface="Arial" panose="020B0604020202020204" pitchFamily="34" charset="0"/>
              </a:rPr>
              <a:t>                                                         </a:t>
            </a:r>
            <a:r>
              <a:rPr lang="en-US" altLang="en-US" sz="2000" dirty="0">
                <a:latin typeface="Arial" panose="020B0604020202020204" pitchFamily="34" charset="0"/>
              </a:rPr>
              <a:t>Foreseeable                                                                                            Known or should have known</a:t>
            </a:r>
          </a:p>
          <a:p>
            <a:pPr>
              <a:lnSpc>
                <a:spcPct val="80000"/>
              </a:lnSpc>
              <a:tabLst>
                <a:tab pos="6918325" algn="l"/>
              </a:tabLst>
              <a:defRPr/>
            </a:pPr>
            <a:r>
              <a:rPr lang="en-US" altLang="en-US" sz="2400" b="1" dirty="0">
                <a:solidFill>
                  <a:srgbClr val="C00000"/>
                </a:solidFill>
                <a:latin typeface="Arial" panose="020B0604020202020204" pitchFamily="34" charset="0"/>
              </a:rPr>
              <a:t>Breach of that Duty</a:t>
            </a:r>
            <a:r>
              <a:rPr lang="en-US" altLang="en-US" sz="2000" dirty="0">
                <a:solidFill>
                  <a:srgbClr val="C00000"/>
                </a:solidFill>
                <a:latin typeface="Arial" panose="020B0604020202020204" pitchFamily="34" charset="0"/>
              </a:rPr>
              <a:t>                                                                                            </a:t>
            </a:r>
            <a:r>
              <a:rPr lang="en-US" altLang="en-US" sz="2000" dirty="0">
                <a:latin typeface="Arial" panose="020B0604020202020204" pitchFamily="34" charset="0"/>
              </a:rPr>
              <a:t>Doing something you shouldn’t have done                                                              Not doing something you should have done</a:t>
            </a:r>
          </a:p>
          <a:p>
            <a:pPr>
              <a:lnSpc>
                <a:spcPct val="80000"/>
              </a:lnSpc>
              <a:tabLst>
                <a:tab pos="6918325" algn="l"/>
              </a:tabLst>
              <a:defRPr/>
            </a:pPr>
            <a:r>
              <a:rPr lang="en-US" altLang="en-US" sz="2400" b="1" dirty="0">
                <a:solidFill>
                  <a:srgbClr val="C00000"/>
                </a:solidFill>
                <a:latin typeface="Arial" panose="020B0604020202020204" pitchFamily="34" charset="0"/>
              </a:rPr>
              <a:t>Damages or Injuries Occurred</a:t>
            </a:r>
            <a:r>
              <a:rPr lang="en-US" altLang="en-US" sz="2000" dirty="0">
                <a:solidFill>
                  <a:srgbClr val="C00000"/>
                </a:solidFill>
                <a:latin typeface="Arial" panose="020B0604020202020204" pitchFamily="34" charset="0"/>
              </a:rPr>
              <a:t>                                                     </a:t>
            </a:r>
            <a:r>
              <a:rPr lang="en-US" altLang="en-US" sz="2000" dirty="0">
                <a:latin typeface="Arial" panose="020B0604020202020204" pitchFamily="34" charset="0"/>
              </a:rPr>
              <a:t>To individual or to property</a:t>
            </a:r>
          </a:p>
          <a:p>
            <a:pPr>
              <a:lnSpc>
                <a:spcPct val="80000"/>
              </a:lnSpc>
              <a:tabLst>
                <a:tab pos="6918325" algn="l"/>
              </a:tabLst>
              <a:defRPr/>
            </a:pPr>
            <a:r>
              <a:rPr lang="en-US" altLang="en-US" sz="2400" b="1" dirty="0">
                <a:solidFill>
                  <a:srgbClr val="C00000"/>
                </a:solidFill>
                <a:latin typeface="Arial" panose="020B0604020202020204" pitchFamily="34" charset="0"/>
              </a:rPr>
              <a:t>Proximate Cause: </a:t>
            </a:r>
            <a:r>
              <a:rPr lang="en-US" altLang="en-US" sz="2000" dirty="0">
                <a:latin typeface="Arial" panose="020B0604020202020204" pitchFamily="34" charset="0"/>
              </a:rPr>
              <a:t>Natural and continuous sequence of events </a:t>
            </a:r>
            <a:r>
              <a:rPr lang="en-US" altLang="en-US" sz="2000" b="1" u="sng" dirty="0">
                <a:solidFill>
                  <a:srgbClr val="C00000"/>
                </a:solidFill>
                <a:latin typeface="Arial" panose="020B0604020202020204" pitchFamily="34" charset="0"/>
              </a:rPr>
              <a:t>with</a:t>
            </a:r>
            <a:r>
              <a:rPr lang="en-US" altLang="en-US" sz="2000" dirty="0">
                <a:latin typeface="Arial" panose="020B0604020202020204" pitchFamily="34" charset="0"/>
              </a:rPr>
              <a:t>  no casual element interrupting sequence </a:t>
            </a:r>
            <a:r>
              <a:rPr lang="en-US" altLang="en-US" sz="2000" b="1" u="sng" dirty="0">
                <a:solidFill>
                  <a:srgbClr val="C00000"/>
                </a:solidFill>
                <a:latin typeface="Arial" panose="020B0604020202020204" pitchFamily="34" charset="0"/>
              </a:rPr>
              <a:t>and</a:t>
            </a:r>
            <a:r>
              <a:rPr lang="en-US" altLang="en-US" sz="2000" b="1" dirty="0">
                <a:latin typeface="Arial" panose="020B0604020202020204" pitchFamily="34" charset="0"/>
              </a:rPr>
              <a:t> </a:t>
            </a:r>
            <a:r>
              <a:rPr lang="en-US" altLang="en-US" sz="2000" dirty="0">
                <a:latin typeface="Arial" panose="020B0604020202020204" pitchFamily="34" charset="0"/>
              </a:rPr>
              <a:t>nothing outside the chain of events impacting cause and effect</a:t>
            </a:r>
          </a:p>
        </p:txBody>
      </p:sp>
    </p:spTree>
    <p:extLst>
      <p:ext uri="{BB962C8B-B14F-4D97-AF65-F5344CB8AC3E}">
        <p14:creationId xmlns:p14="http://schemas.microsoft.com/office/powerpoint/2010/main" val="256101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048001" y="285750"/>
            <a:ext cx="6691313" cy="1143000"/>
          </a:xfrm>
        </p:spPr>
        <p:txBody>
          <a:bodyPr/>
          <a:lstStyle/>
          <a:p>
            <a:pPr algn="ctr" eaLnBrk="1" hangingPunct="1"/>
            <a:r>
              <a:rPr lang="en-US" altLang="en-US" dirty="0">
                <a:ea typeface="ＭＳ Ｐゴシック" panose="020B0600070205080204" pitchFamily="34" charset="-128"/>
                <a:cs typeface="Arial" panose="020B0604020202020204" pitchFamily="34" charset="0"/>
              </a:rPr>
              <a:t>Mandatory Reporting  </a:t>
            </a:r>
          </a:p>
        </p:txBody>
      </p:sp>
      <p:sp>
        <p:nvSpPr>
          <p:cNvPr id="66563" name="Rectangle 3"/>
          <p:cNvSpPr>
            <a:spLocks noGrp="1" noChangeArrowheads="1"/>
          </p:cNvSpPr>
          <p:nvPr>
            <p:ph idx="1"/>
          </p:nvPr>
        </p:nvSpPr>
        <p:spPr>
          <a:xfrm>
            <a:off x="2274888" y="2057400"/>
            <a:ext cx="7478712" cy="4191000"/>
          </a:xfrm>
        </p:spPr>
        <p:txBody>
          <a:bodyPr>
            <a:normAutofit/>
          </a:bodyPr>
          <a:lstStyle/>
          <a:p>
            <a:pPr marL="0" indent="0" algn="ctr">
              <a:buNone/>
              <a:defRPr/>
            </a:pPr>
            <a:r>
              <a:rPr lang="en-US" altLang="en-US" sz="4000" b="1" dirty="0">
                <a:ea typeface="ＭＳ Ｐゴシック" pitchFamily="34" charset="-128"/>
                <a:cs typeface="Arial" charset="0"/>
              </a:rPr>
              <a:t>    </a:t>
            </a:r>
            <a:r>
              <a:rPr lang="en-US" altLang="en-US" sz="3200" b="1" dirty="0">
                <a:ea typeface="ＭＳ Ｐゴシック" pitchFamily="34" charset="-128"/>
                <a:cs typeface="Arial" charset="0"/>
              </a:rPr>
              <a:t>Training is mandatory</a:t>
            </a:r>
          </a:p>
          <a:p>
            <a:pPr marL="1009650" lvl="1" indent="-609600">
              <a:defRPr/>
            </a:pPr>
            <a:r>
              <a:rPr lang="en-US" altLang="en-US" sz="3200" dirty="0">
                <a:ea typeface="ＭＳ Ｐゴシック" pitchFamily="34" charset="-128"/>
                <a:cs typeface="Arial" charset="0"/>
              </a:rPr>
              <a:t>All employees</a:t>
            </a:r>
          </a:p>
          <a:p>
            <a:pPr marL="1009650" lvl="1" indent="-609600">
              <a:defRPr/>
            </a:pPr>
            <a:r>
              <a:rPr lang="en-US" altLang="en-US" sz="3200" dirty="0">
                <a:ea typeface="ＭＳ Ｐゴシック" pitchFamily="34" charset="-128"/>
                <a:cs typeface="Arial" charset="0"/>
              </a:rPr>
              <a:t>Physical or sexual abuse</a:t>
            </a:r>
          </a:p>
          <a:p>
            <a:pPr marL="1009650" lvl="1" indent="-609600">
              <a:defRPr/>
            </a:pPr>
            <a:r>
              <a:rPr lang="en-US" altLang="en-US" sz="3200" dirty="0">
                <a:ea typeface="ＭＳ Ｐゴシック" pitchFamily="34" charset="-128"/>
                <a:cs typeface="Arial" charset="0"/>
              </a:rPr>
              <a:t>Sexual Misconduct</a:t>
            </a:r>
          </a:p>
          <a:p>
            <a:pPr marL="1009650" lvl="1" indent="-609600">
              <a:defRPr/>
            </a:pPr>
            <a:r>
              <a:rPr lang="en-US" altLang="en-US" sz="3200" dirty="0">
                <a:ea typeface="ＭＳ Ｐゴシック" pitchFamily="34" charset="-128"/>
                <a:cs typeface="Arial" charset="0"/>
              </a:rPr>
              <a:t>Sexual Harassment </a:t>
            </a:r>
          </a:p>
          <a:p>
            <a:pPr marL="609600" indent="-609600">
              <a:buNone/>
              <a:defRPr/>
            </a:pPr>
            <a:r>
              <a:rPr lang="en-US" altLang="en-US" sz="2800" b="1" dirty="0">
                <a:ea typeface="ＭＳ Ｐゴシック" pitchFamily="34" charset="-128"/>
                <a:cs typeface="Arial" charset="0"/>
              </a:rPr>
              <a:t>NOTE:  Are there personnel groups that slip through the cracks?	</a:t>
            </a:r>
          </a:p>
        </p:txBody>
      </p:sp>
    </p:spTree>
    <p:extLst>
      <p:ext uri="{BB962C8B-B14F-4D97-AF65-F5344CB8AC3E}">
        <p14:creationId xmlns:p14="http://schemas.microsoft.com/office/powerpoint/2010/main" val="2192475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anim calcmode="lin" valueType="num">
                                      <p:cBhvr additive="base">
                                        <p:cTn id="17"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5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971801" y="285750"/>
            <a:ext cx="6767513" cy="1143000"/>
          </a:xfrm>
        </p:spPr>
        <p:txBody>
          <a:bodyPr>
            <a:normAutofit/>
          </a:bodyPr>
          <a:lstStyle/>
          <a:p>
            <a:pPr algn="ctr" eaLnBrk="1" hangingPunct="1">
              <a:lnSpc>
                <a:spcPct val="85000"/>
              </a:lnSpc>
            </a:pPr>
            <a:r>
              <a:rPr lang="en-US" altLang="en-US">
                <a:cs typeface="Arial" panose="020B0604020202020204" pitchFamily="34" charset="0"/>
              </a:rPr>
              <a:t>Best Practices:</a:t>
            </a:r>
            <a:br>
              <a:rPr lang="en-US" altLang="en-US">
                <a:cs typeface="Arial" panose="020B0604020202020204" pitchFamily="34" charset="0"/>
              </a:rPr>
            </a:br>
            <a:r>
              <a:rPr lang="en-US" altLang="en-US">
                <a:cs typeface="Arial" panose="020B0604020202020204" pitchFamily="34" charset="0"/>
              </a:rPr>
              <a:t>What Should Be Reported</a:t>
            </a:r>
          </a:p>
        </p:txBody>
      </p:sp>
      <p:sp>
        <p:nvSpPr>
          <p:cNvPr id="124931" name="Content Placeholder 2"/>
          <p:cNvSpPr>
            <a:spLocks noGrp="1"/>
          </p:cNvSpPr>
          <p:nvPr>
            <p:ph idx="1"/>
          </p:nvPr>
        </p:nvSpPr>
        <p:spPr>
          <a:xfrm>
            <a:off x="2274888" y="2057400"/>
            <a:ext cx="7478712" cy="4191000"/>
          </a:xfrm>
        </p:spPr>
        <p:txBody>
          <a:bodyPr>
            <a:normAutofit/>
          </a:bodyPr>
          <a:lstStyle/>
          <a:p>
            <a:pPr marL="609600" indent="-609600">
              <a:buFont typeface="Times" panose="02020603050405020304" pitchFamily="18" charset="0"/>
              <a:buAutoNum type="arabicPeriod"/>
            </a:pPr>
            <a:r>
              <a:rPr lang="en-US" altLang="en-US" sz="3200" dirty="0">
                <a:ea typeface="ＭＳ Ｐゴシック" panose="020B0600070205080204" pitchFamily="34" charset="-128"/>
                <a:cs typeface="Arial" panose="020B0604020202020204" pitchFamily="34" charset="0"/>
              </a:rPr>
              <a:t>Boundary invasion behavior</a:t>
            </a:r>
          </a:p>
          <a:p>
            <a:pPr marL="609600" indent="-609600">
              <a:buFont typeface="Times" panose="02020603050405020304" pitchFamily="18" charset="0"/>
              <a:buAutoNum type="arabicPeriod"/>
            </a:pPr>
            <a:r>
              <a:rPr lang="en-US" altLang="en-US" sz="3200" dirty="0">
                <a:ea typeface="ＭＳ Ｐゴシック" panose="020B0600070205080204" pitchFamily="34" charset="-128"/>
                <a:cs typeface="Arial" panose="020B0604020202020204" pitchFamily="34" charset="0"/>
              </a:rPr>
              <a:t>Sexual grooming behaviors</a:t>
            </a:r>
          </a:p>
          <a:p>
            <a:pPr marL="609600" indent="-609600">
              <a:buFont typeface="Times" panose="02020603050405020304" pitchFamily="18" charset="0"/>
              <a:buAutoNum type="arabicPeriod"/>
            </a:pPr>
            <a:r>
              <a:rPr lang="en-US" altLang="en-US" sz="3200" dirty="0">
                <a:ea typeface="ＭＳ Ｐゴシック" panose="020B0600070205080204" pitchFamily="34" charset="-128"/>
                <a:cs typeface="Arial" panose="020B0604020202020204" pitchFamily="34" charset="0"/>
              </a:rPr>
              <a:t>Inappropriate relationships with students</a:t>
            </a:r>
          </a:p>
          <a:p>
            <a:pPr marL="609600" indent="-609600">
              <a:buFont typeface="Times" panose="02020603050405020304" pitchFamily="18" charset="0"/>
              <a:buAutoNum type="arabicPeriod"/>
            </a:pPr>
            <a:r>
              <a:rPr lang="en-US" altLang="en-US" sz="3200" dirty="0">
                <a:ea typeface="ＭＳ Ｐゴシック" panose="020B0600070205080204" pitchFamily="34" charset="-128"/>
                <a:cs typeface="Arial" panose="020B0604020202020204" pitchFamily="34" charset="0"/>
              </a:rPr>
              <a:t>Inappropriate conduct with students</a:t>
            </a:r>
          </a:p>
          <a:p>
            <a:pPr marL="609600" indent="-609600">
              <a:buFont typeface="Times" panose="02020603050405020304" pitchFamily="18" charset="0"/>
              <a:buAutoNum type="arabicPeriod"/>
            </a:pPr>
            <a:r>
              <a:rPr lang="en-US" altLang="en-US" sz="3200" dirty="0">
                <a:ea typeface="ＭＳ Ｐゴシック" panose="020B0600070205080204" pitchFamily="34" charset="-128"/>
                <a:cs typeface="Arial" panose="020B0604020202020204" pitchFamily="34" charset="0"/>
              </a:rPr>
              <a:t>Things that “do not add up” between an educator and a student</a:t>
            </a:r>
          </a:p>
        </p:txBody>
      </p:sp>
    </p:spTree>
    <p:extLst>
      <p:ext uri="{BB962C8B-B14F-4D97-AF65-F5344CB8AC3E}">
        <p14:creationId xmlns:p14="http://schemas.microsoft.com/office/powerpoint/2010/main" val="34593667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3982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F5CD-FFC7-41B4-BD80-DE12412F26C3}"/>
              </a:ext>
            </a:extLst>
          </p:cNvPr>
          <p:cNvSpPr>
            <a:spLocks noGrp="1"/>
          </p:cNvSpPr>
          <p:nvPr>
            <p:ph type="title"/>
          </p:nvPr>
        </p:nvSpPr>
        <p:spPr/>
        <p:txBody>
          <a:bodyPr/>
          <a:lstStyle/>
          <a:p>
            <a:r>
              <a:rPr lang="en-US" dirty="0"/>
              <a:t>The Role of a Trainer</a:t>
            </a:r>
            <a:br>
              <a:rPr lang="en-US" dirty="0"/>
            </a:br>
            <a:endParaRPr lang="en-US" dirty="0"/>
          </a:p>
        </p:txBody>
      </p:sp>
      <p:sp>
        <p:nvSpPr>
          <p:cNvPr id="3" name="Content Placeholder 2">
            <a:extLst>
              <a:ext uri="{FF2B5EF4-FFF2-40B4-BE49-F238E27FC236}">
                <a16:creationId xmlns:a16="http://schemas.microsoft.com/office/drawing/2014/main" id="{DF1D15AD-C7BA-4ED4-A6A4-B0654E2E7C78}"/>
              </a:ext>
            </a:extLst>
          </p:cNvPr>
          <p:cNvSpPr>
            <a:spLocks noGrp="1"/>
          </p:cNvSpPr>
          <p:nvPr>
            <p:ph idx="1"/>
          </p:nvPr>
        </p:nvSpPr>
        <p:spPr/>
        <p:txBody>
          <a:bodyPr>
            <a:normAutofit/>
          </a:bodyPr>
          <a:lstStyle/>
          <a:p>
            <a:r>
              <a:rPr lang="en-US" dirty="0"/>
              <a:t>1.	Do you know what level of certification they have</a:t>
            </a:r>
          </a:p>
          <a:p>
            <a:pPr lvl="1"/>
            <a:r>
              <a:rPr lang="en-US" sz="1800" u="sng" dirty="0">
                <a:hlinkClick r:id="rId2"/>
              </a:rPr>
              <a:t>Commission on Accreditation of Athletic Training Education (CAATE)</a:t>
            </a:r>
            <a:endParaRPr lang="en-US" sz="1800" u="sng" dirty="0"/>
          </a:p>
          <a:p>
            <a:pPr lvl="1"/>
            <a:r>
              <a:rPr lang="en-US" sz="1800" dirty="0"/>
              <a:t>BOC-certified athletic trainers are educated, trained and evaluated in five major practice domains:</a:t>
            </a:r>
          </a:p>
          <a:p>
            <a:pPr lvl="2"/>
            <a:r>
              <a:rPr lang="en-US" sz="1800" dirty="0"/>
              <a:t>Injury and illness prevention and wellness promotion</a:t>
            </a:r>
          </a:p>
          <a:p>
            <a:pPr lvl="2"/>
            <a:r>
              <a:rPr lang="en-US" sz="1800" dirty="0"/>
              <a:t>Examination, assessment and diagnosis</a:t>
            </a:r>
          </a:p>
          <a:p>
            <a:pPr lvl="2"/>
            <a:r>
              <a:rPr lang="en-US" sz="1800" dirty="0"/>
              <a:t>Immediate and emergency care</a:t>
            </a:r>
          </a:p>
          <a:p>
            <a:pPr lvl="2"/>
            <a:r>
              <a:rPr lang="en-US" sz="1800" dirty="0"/>
              <a:t>Therapeutic intervention</a:t>
            </a:r>
          </a:p>
          <a:p>
            <a:pPr lvl="2"/>
            <a:r>
              <a:rPr lang="en-US" sz="1800" dirty="0"/>
              <a:t>Health care administration and professional responsibility</a:t>
            </a:r>
          </a:p>
          <a:p>
            <a:pPr lvl="1"/>
            <a:endParaRPr lang="en-US" sz="1800" dirty="0"/>
          </a:p>
          <a:p>
            <a:endParaRPr lang="en-US"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B1DCC9A3-B620-458E-A3E6-831B0B64E589}"/>
                  </a:ext>
                </a:extLst>
              </p:cNvPr>
              <p:cNvGraphicFramePr>
                <a:graphicFrameLocks noChangeAspect="1"/>
              </p:cNvGraphicFramePr>
              <p:nvPr>
                <p:extLst>
                  <p:ext uri="{D42A27DB-BD31-4B8C-83A1-F6EECF244321}">
                    <p14:modId xmlns:p14="http://schemas.microsoft.com/office/powerpoint/2010/main" val="2216543731"/>
                  </p:ext>
                </p:extLst>
              </p:nvPr>
            </p:nvGraphicFramePr>
            <p:xfrm flipH="1">
              <a:off x="5936974" y="4638261"/>
              <a:ext cx="174450" cy="98128"/>
            </p:xfrm>
            <a:graphic>
              <a:graphicData uri="http://schemas.microsoft.com/office/powerpoint/2016/slidezoom">
                <pslz:sldZm>
                  <pslz:sldZmObj sldId="450" cId="2387324312">
                    <pslz:zmPr id="{88D58233-7483-4472-A672-3748AEBEB09A}" returnToParent="0" transitionDur="1000">
                      <p166:blipFill xmlns:p166="http://schemas.microsoft.com/office/powerpoint/2016/6/main">
                        <a:blip r:embed="rId3"/>
                        <a:stretch>
                          <a:fillRect/>
                        </a:stretch>
                      </p166:blipFill>
                      <p166:spPr xmlns:p166="http://schemas.microsoft.com/office/powerpoint/2016/6/main">
                        <a:xfrm flipH="1">
                          <a:off x="0" y="0"/>
                          <a:ext cx="174450" cy="98128"/>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B1DCC9A3-B620-458E-A3E6-831B0B64E589}"/>
                  </a:ext>
                </a:extLst>
              </p:cNvPr>
              <p:cNvPicPr>
                <a:picLocks noGrp="1" noRot="1" noChangeAspect="1" noMove="1" noResize="1" noEditPoints="1" noAdjustHandles="1" noChangeArrowheads="1" noChangeShapeType="1"/>
              </p:cNvPicPr>
              <p:nvPr/>
            </p:nvPicPr>
            <p:blipFill>
              <a:blip r:embed="rId5"/>
              <a:stretch>
                <a:fillRect/>
              </a:stretch>
            </p:blipFill>
            <p:spPr>
              <a:xfrm flipH="1">
                <a:off x="5936974" y="4638261"/>
                <a:ext cx="174450" cy="98128"/>
              </a:xfrm>
              <a:prstGeom prst="rect">
                <a:avLst/>
              </a:prstGeom>
              <a:ln w="3175">
                <a:solidFill>
                  <a:prstClr val="ltGray"/>
                </a:solidFill>
              </a:ln>
            </p:spPr>
          </p:pic>
        </mc:Fallback>
      </mc:AlternateContent>
    </p:spTree>
    <p:extLst>
      <p:ext uri="{BB962C8B-B14F-4D97-AF65-F5344CB8AC3E}">
        <p14:creationId xmlns:p14="http://schemas.microsoft.com/office/powerpoint/2010/main" val="23873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385B-DA54-42BD-BE6D-005C15BF17D6}"/>
              </a:ext>
            </a:extLst>
          </p:cNvPr>
          <p:cNvSpPr>
            <a:spLocks noGrp="1"/>
          </p:cNvSpPr>
          <p:nvPr>
            <p:ph type="title"/>
          </p:nvPr>
        </p:nvSpPr>
        <p:spPr/>
        <p:txBody>
          <a:bodyPr/>
          <a:lstStyle/>
          <a:p>
            <a:r>
              <a:rPr lang="en-US" dirty="0"/>
              <a:t>The Role of a Trainer</a:t>
            </a:r>
          </a:p>
        </p:txBody>
      </p:sp>
      <p:sp>
        <p:nvSpPr>
          <p:cNvPr id="3" name="Content Placeholder 2">
            <a:extLst>
              <a:ext uri="{FF2B5EF4-FFF2-40B4-BE49-F238E27FC236}">
                <a16:creationId xmlns:a16="http://schemas.microsoft.com/office/drawing/2014/main" id="{982EBE9F-17B8-4764-B74C-3B0417663CD3}"/>
              </a:ext>
            </a:extLst>
          </p:cNvPr>
          <p:cNvSpPr>
            <a:spLocks noGrp="1"/>
          </p:cNvSpPr>
          <p:nvPr>
            <p:ph idx="1"/>
          </p:nvPr>
        </p:nvSpPr>
        <p:spPr/>
        <p:txBody>
          <a:bodyPr/>
          <a:lstStyle/>
          <a:p>
            <a:r>
              <a:rPr lang="en-US" dirty="0"/>
              <a:t>2.	Do you allow student trainers to work with your players?  If so to what 			extent?</a:t>
            </a:r>
          </a:p>
          <a:p>
            <a:r>
              <a:rPr lang="en-US" dirty="0"/>
              <a:t>3.	Are your trainers allowed to work with opposing kids teams?</a:t>
            </a:r>
          </a:p>
          <a:p>
            <a:r>
              <a:rPr lang="en-US" dirty="0"/>
              <a:t>4.	Do your trainers travel with your teams?  If so, who is responsible for 			supervision issues</a:t>
            </a:r>
          </a:p>
          <a:p>
            <a:pPr lvl="2"/>
            <a:r>
              <a:rPr lang="en-US" dirty="0"/>
              <a:t> (if they are student trainers)</a:t>
            </a:r>
          </a:p>
          <a:p>
            <a:r>
              <a:rPr lang="en-US" dirty="0"/>
              <a:t>5.	Is there communication among your league members about the use of 			trainers</a:t>
            </a:r>
          </a:p>
          <a:p>
            <a:r>
              <a:rPr lang="en-US" dirty="0"/>
              <a:t>6.	What is the policy of your insurance carrier regarding trainers 				(especially students) treating others?</a:t>
            </a:r>
          </a:p>
          <a:p>
            <a:endParaRPr lang="en-US" dirty="0"/>
          </a:p>
        </p:txBody>
      </p:sp>
    </p:spTree>
    <p:extLst>
      <p:ext uri="{BB962C8B-B14F-4D97-AF65-F5344CB8AC3E}">
        <p14:creationId xmlns:p14="http://schemas.microsoft.com/office/powerpoint/2010/main" val="2154799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91F4-D606-4921-B66A-C2F62AC9624B}"/>
              </a:ext>
            </a:extLst>
          </p:cNvPr>
          <p:cNvSpPr>
            <a:spLocks noGrp="1"/>
          </p:cNvSpPr>
          <p:nvPr>
            <p:ph type="title"/>
          </p:nvPr>
        </p:nvSpPr>
        <p:spPr/>
        <p:txBody>
          <a:bodyPr/>
          <a:lstStyle/>
          <a:p>
            <a:r>
              <a:rPr lang="en-US" i="1" dirty="0"/>
              <a:t>Coaches, Just a Heads Up!!!</a:t>
            </a:r>
            <a:br>
              <a:rPr lang="en-US" dirty="0"/>
            </a:br>
            <a:r>
              <a:rPr lang="en-US" i="1" dirty="0"/>
              <a:t>What did we learn from Highland??</a:t>
            </a:r>
          </a:p>
        </p:txBody>
      </p:sp>
      <p:sp>
        <p:nvSpPr>
          <p:cNvPr id="3" name="Content Placeholder 2">
            <a:extLst>
              <a:ext uri="{FF2B5EF4-FFF2-40B4-BE49-F238E27FC236}">
                <a16:creationId xmlns:a16="http://schemas.microsoft.com/office/drawing/2014/main" id="{F43C5677-0F56-417A-A420-135319DA73BF}"/>
              </a:ext>
            </a:extLst>
          </p:cNvPr>
          <p:cNvSpPr>
            <a:spLocks noGrp="1"/>
          </p:cNvSpPr>
          <p:nvPr>
            <p:ph idx="1"/>
          </p:nvPr>
        </p:nvSpPr>
        <p:spPr/>
        <p:txBody>
          <a:bodyPr>
            <a:normAutofit fontScale="92500" lnSpcReduction="20000"/>
          </a:bodyPr>
          <a:lstStyle/>
          <a:p>
            <a:r>
              <a:rPr lang="en-US" dirty="0"/>
              <a:t>In-Service Record- (Coaching Standards)</a:t>
            </a:r>
          </a:p>
          <a:p>
            <a:r>
              <a:rPr lang="en-US" dirty="0"/>
              <a:t>Practice Plans</a:t>
            </a:r>
          </a:p>
          <a:p>
            <a:r>
              <a:rPr lang="en-US" dirty="0"/>
              <a:t>Coaches Handbook</a:t>
            </a:r>
          </a:p>
          <a:p>
            <a:r>
              <a:rPr lang="en-US" dirty="0"/>
              <a:t>Athletic Handbook</a:t>
            </a:r>
          </a:p>
          <a:p>
            <a:r>
              <a:rPr lang="en-US" dirty="0"/>
              <a:t>Emergency Response Plan</a:t>
            </a:r>
          </a:p>
          <a:p>
            <a:r>
              <a:rPr lang="en-US" dirty="0"/>
              <a:t>Outside (other than mandatory) Training</a:t>
            </a:r>
          </a:p>
          <a:p>
            <a:r>
              <a:rPr lang="en-US" dirty="0"/>
              <a:t>Current Concussion Training Record </a:t>
            </a:r>
          </a:p>
          <a:p>
            <a:r>
              <a:rPr lang="en-US" dirty="0"/>
              <a:t>Supervision Standard</a:t>
            </a:r>
          </a:p>
          <a:p>
            <a:r>
              <a:rPr lang="en-US" dirty="0"/>
              <a:t>Accident Reporting Procedure</a:t>
            </a:r>
          </a:p>
          <a:p>
            <a:r>
              <a:rPr lang="en-US" dirty="0"/>
              <a:t>Parent Meeting Agenda</a:t>
            </a:r>
          </a:p>
          <a:p>
            <a:r>
              <a:rPr lang="en-US" dirty="0"/>
              <a:t>Protocol on Contacting Parents upon an Injury</a:t>
            </a:r>
          </a:p>
          <a:p>
            <a:endParaRPr lang="en-US" dirty="0"/>
          </a:p>
          <a:p>
            <a:endParaRPr lang="en-US" dirty="0"/>
          </a:p>
        </p:txBody>
      </p:sp>
    </p:spTree>
    <p:extLst>
      <p:ext uri="{BB962C8B-B14F-4D97-AF65-F5344CB8AC3E}">
        <p14:creationId xmlns:p14="http://schemas.microsoft.com/office/powerpoint/2010/main" val="4097855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CA11-0CCE-4332-8D9F-F5E67AE50537}"/>
              </a:ext>
            </a:extLst>
          </p:cNvPr>
          <p:cNvSpPr>
            <a:spLocks noGrp="1"/>
          </p:cNvSpPr>
          <p:nvPr>
            <p:ph type="title"/>
          </p:nvPr>
        </p:nvSpPr>
        <p:spPr/>
        <p:txBody>
          <a:bodyPr>
            <a:normAutofit/>
          </a:bodyPr>
          <a:lstStyle/>
          <a:p>
            <a:r>
              <a:rPr lang="en-US" sz="6000" dirty="0"/>
              <a:t>Attorney-client privilege</a:t>
            </a:r>
          </a:p>
        </p:txBody>
      </p:sp>
      <p:sp>
        <p:nvSpPr>
          <p:cNvPr id="3" name="Content Placeholder 2">
            <a:extLst>
              <a:ext uri="{FF2B5EF4-FFF2-40B4-BE49-F238E27FC236}">
                <a16:creationId xmlns:a16="http://schemas.microsoft.com/office/drawing/2014/main" id="{5ACFB840-87B1-4309-9595-0C80FA5EB5DD}"/>
              </a:ext>
            </a:extLst>
          </p:cNvPr>
          <p:cNvSpPr>
            <a:spLocks noGrp="1"/>
          </p:cNvSpPr>
          <p:nvPr>
            <p:ph idx="1"/>
          </p:nvPr>
        </p:nvSpPr>
        <p:spPr/>
        <p:txBody>
          <a:bodyPr/>
          <a:lstStyle/>
          <a:p>
            <a:r>
              <a:rPr lang="en-US" dirty="0"/>
              <a:t>In a 5-4 decision, the Washington State Supreme Court ruled that the attorney-client privilege does not shield post-employment communications between corporate counsel and the corporation’s former employees. In </a:t>
            </a:r>
            <a:r>
              <a:rPr lang="en-US" i="1" dirty="0"/>
              <a:t>Newman v. Highland School District No. 203</a:t>
            </a:r>
            <a:r>
              <a:rPr lang="en-US" dirty="0"/>
              <a:t>, — Wn.2d —, Cause No. 90194-5 (Oct. 20), the majority concluded that because the former employee no longer has an ongoing principal-agent relationship with the corporation, communications between former employees and corporate counsel are freely discoverable and not shielded by privilege.</a:t>
            </a:r>
          </a:p>
          <a:p>
            <a:endParaRPr lang="en-US" dirty="0"/>
          </a:p>
        </p:txBody>
      </p:sp>
    </p:spTree>
    <p:extLst>
      <p:ext uri="{BB962C8B-B14F-4D97-AF65-F5344CB8AC3E}">
        <p14:creationId xmlns:p14="http://schemas.microsoft.com/office/powerpoint/2010/main" val="2809860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F531-FC11-43A7-9B88-ADE4C47A0941}"/>
              </a:ext>
            </a:extLst>
          </p:cNvPr>
          <p:cNvSpPr>
            <a:spLocks noGrp="1"/>
          </p:cNvSpPr>
          <p:nvPr>
            <p:ph type="title"/>
          </p:nvPr>
        </p:nvSpPr>
        <p:spPr/>
        <p:txBody>
          <a:bodyPr/>
          <a:lstStyle/>
          <a:p>
            <a:r>
              <a:rPr lang="en-US" b="1" i="1" dirty="0">
                <a:solidFill>
                  <a:srgbClr val="C00000"/>
                </a:solidFill>
                <a:effectLst>
                  <a:outerShdw blurRad="38100" dist="38100" dir="2700000" algn="tl">
                    <a:srgbClr val="000000">
                      <a:alpha val="43137"/>
                    </a:srgbClr>
                  </a:outerShdw>
                </a:effectLst>
              </a:rPr>
              <a:t>Back v. Belt Valley School District </a:t>
            </a:r>
            <a:br>
              <a:rPr lang="en-US" b="1" i="1" dirty="0">
                <a:solidFill>
                  <a:srgbClr val="C00000"/>
                </a:solidFill>
                <a:effectLst>
                  <a:outerShdw blurRad="38100" dist="38100" dir="2700000" algn="tl">
                    <a:srgbClr val="000000">
                      <a:alpha val="43137"/>
                    </a:srgbClr>
                  </a:outerShdw>
                </a:effectLst>
              </a:rPr>
            </a:br>
            <a:r>
              <a:rPr lang="en-US" b="1" i="1" dirty="0">
                <a:solidFill>
                  <a:srgbClr val="C00000"/>
                </a:solidFill>
                <a:effectLst>
                  <a:outerShdw blurRad="38100" dist="38100" dir="2700000" algn="tl">
                    <a:srgbClr val="000000">
                      <a:alpha val="43137"/>
                    </a:srgbClr>
                  </a:outerShdw>
                </a:effectLst>
              </a:rPr>
              <a:t>        Filed – March 2016 – Montana</a:t>
            </a:r>
            <a:endParaRPr lang="en-US" dirty="0"/>
          </a:p>
        </p:txBody>
      </p:sp>
      <p:sp>
        <p:nvSpPr>
          <p:cNvPr id="3" name="Content Placeholder 2">
            <a:extLst>
              <a:ext uri="{FF2B5EF4-FFF2-40B4-BE49-F238E27FC236}">
                <a16:creationId xmlns:a16="http://schemas.microsoft.com/office/drawing/2014/main" id="{DCC5D64B-F5D6-43AA-AB92-AA9FA9072450}"/>
              </a:ext>
            </a:extLst>
          </p:cNvPr>
          <p:cNvSpPr>
            <a:spLocks noGrp="1"/>
          </p:cNvSpPr>
          <p:nvPr>
            <p:ph idx="1"/>
          </p:nvPr>
        </p:nvSpPr>
        <p:spPr/>
        <p:txBody>
          <a:bodyPr/>
          <a:lstStyle/>
          <a:p>
            <a:pPr algn="just">
              <a:lnSpc>
                <a:spcPct val="60000"/>
              </a:lnSpc>
              <a:defRPr/>
            </a:pPr>
            <a:r>
              <a:rPr lang="en-US" sz="3200" b="1" dirty="0">
                <a:solidFill>
                  <a:srgbClr val="C00000"/>
                </a:solidFill>
              </a:rPr>
              <a:t>$20 million suit a</a:t>
            </a:r>
            <a:r>
              <a:rPr lang="en-US" sz="3200" b="1" u="sng" dirty="0">
                <a:solidFill>
                  <a:srgbClr val="C00000"/>
                </a:solidFill>
              </a:rPr>
              <a:t>gainst district, athletic director, coaches, and athletic trainer </a:t>
            </a:r>
            <a:r>
              <a:rPr lang="en-US" sz="3200" b="1" dirty="0">
                <a:solidFill>
                  <a:srgbClr val="C00000"/>
                </a:solidFill>
              </a:rPr>
              <a:t>for ignoring state law-mandated protocol for concussions. Player who was prematurely returned to action suffered “</a:t>
            </a:r>
            <a:r>
              <a:rPr lang="en-US" sz="3200" b="1" u="sng" dirty="0">
                <a:solidFill>
                  <a:srgbClr val="C00000"/>
                </a:solidFill>
              </a:rPr>
              <a:t>Second Impact Syndrome” head injury resulting in permanent brain damage and quadriplegia</a:t>
            </a:r>
            <a:r>
              <a:rPr lang="en-US" sz="3200" b="1" dirty="0">
                <a:solidFill>
                  <a:srgbClr val="C00000"/>
                </a:solidFill>
              </a:rPr>
              <a:t>.     </a:t>
            </a:r>
            <a:br>
              <a:rPr lang="en-US" sz="3200" b="1" dirty="0">
                <a:solidFill>
                  <a:srgbClr val="C00000"/>
                </a:solidFill>
              </a:rPr>
            </a:br>
            <a:endParaRPr lang="en-US" sz="3200" b="1" dirty="0">
              <a:solidFill>
                <a:srgbClr val="C00000"/>
              </a:solidFill>
            </a:endParaRPr>
          </a:p>
          <a:p>
            <a:pPr algn="just">
              <a:lnSpc>
                <a:spcPct val="60000"/>
              </a:lnSpc>
              <a:defRPr/>
            </a:pPr>
            <a:r>
              <a:rPr lang="en-US" sz="2800" b="1" dirty="0">
                <a:solidFill>
                  <a:srgbClr val="C00000"/>
                </a:solidFill>
              </a:rPr>
              <a:t>Duty:  To follow State concussion law and observe prevailing medical standard</a:t>
            </a:r>
          </a:p>
          <a:p>
            <a:endParaRPr lang="en-US" dirty="0"/>
          </a:p>
        </p:txBody>
      </p:sp>
    </p:spTree>
    <p:extLst>
      <p:ext uri="{BB962C8B-B14F-4D97-AF65-F5344CB8AC3E}">
        <p14:creationId xmlns:p14="http://schemas.microsoft.com/office/powerpoint/2010/main" val="7045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B824-0D4E-4365-BF0C-27C3BB01CFBD}"/>
              </a:ext>
            </a:extLst>
          </p:cNvPr>
          <p:cNvSpPr>
            <a:spLocks noGrp="1"/>
          </p:cNvSpPr>
          <p:nvPr>
            <p:ph type="title"/>
          </p:nvPr>
        </p:nvSpPr>
        <p:spPr/>
        <p:txBody>
          <a:bodyPr/>
          <a:lstStyle/>
          <a:p>
            <a:r>
              <a:rPr lang="en-US" dirty="0"/>
              <a:t>Facts- $53 Million</a:t>
            </a:r>
          </a:p>
        </p:txBody>
      </p:sp>
      <p:sp>
        <p:nvSpPr>
          <p:cNvPr id="3" name="Content Placeholder 2">
            <a:extLst>
              <a:ext uri="{FF2B5EF4-FFF2-40B4-BE49-F238E27FC236}">
                <a16:creationId xmlns:a16="http://schemas.microsoft.com/office/drawing/2014/main" id="{A81DC8BB-0007-42FF-9AE7-0E33435B1B25}"/>
              </a:ext>
            </a:extLst>
          </p:cNvPr>
          <p:cNvSpPr>
            <a:spLocks noGrp="1"/>
          </p:cNvSpPr>
          <p:nvPr>
            <p:ph idx="1"/>
          </p:nvPr>
        </p:nvSpPr>
        <p:spPr/>
        <p:txBody>
          <a:bodyPr>
            <a:normAutofit fontScale="92500" lnSpcReduction="10000"/>
          </a:bodyPr>
          <a:lstStyle/>
          <a:p>
            <a:r>
              <a:rPr lang="en-US" dirty="0"/>
              <a:t>1.  	Trainer who was contracted by the School and Benefits Health Care, was 		not aware that Back had gone to the ER and was not aware that the 			player had received a note from the doctor saying he should not play for 		“awhile”</a:t>
            </a:r>
          </a:p>
          <a:p>
            <a:r>
              <a:rPr lang="en-US" dirty="0"/>
              <a:t>2.	Coach unaware that he had any extending issues from earlier injury- 			only that the player had gone to the ER for </a:t>
            </a:r>
            <a:r>
              <a:rPr lang="en-US" b="1" dirty="0"/>
              <a:t>“flu like symptoms</a:t>
            </a:r>
            <a:r>
              <a:rPr lang="en-US" dirty="0"/>
              <a:t>” and 			was 	aware of a doctor’s note saying “Back should not play for a few days”</a:t>
            </a:r>
          </a:p>
          <a:p>
            <a:r>
              <a:rPr lang="en-US" dirty="0"/>
              <a:t>3.	Trainer says the </a:t>
            </a:r>
            <a:r>
              <a:rPr lang="en-US" b="1" i="1" dirty="0"/>
              <a:t>father had told Asst. Coach Alan Lake that Back was OK to play in the game that week</a:t>
            </a:r>
          </a:p>
          <a:p>
            <a:r>
              <a:rPr lang="en-US" dirty="0"/>
              <a:t>4.	Health Care provider accused of destroying emails saying the student should be held out- email that was sent to either parents and or the trainer</a:t>
            </a:r>
          </a:p>
          <a:p>
            <a:r>
              <a:rPr lang="en-US" dirty="0"/>
              <a:t>5.	</a:t>
            </a:r>
            <a:r>
              <a:rPr lang="en-US" b="1" dirty="0"/>
              <a:t>Medical cost should Back live to age 51 are estimated at 22 million- age 71; 31.5 million 	</a:t>
            </a:r>
          </a:p>
          <a:p>
            <a:endParaRPr lang="en-US" dirty="0"/>
          </a:p>
        </p:txBody>
      </p:sp>
    </p:spTree>
    <p:extLst>
      <p:ext uri="{BB962C8B-B14F-4D97-AF65-F5344CB8AC3E}">
        <p14:creationId xmlns:p14="http://schemas.microsoft.com/office/powerpoint/2010/main" val="668176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1"/>
          <p:cNvSpPr>
            <a:spLocks noChangeArrowheads="1"/>
          </p:cNvSpPr>
          <p:nvPr/>
        </p:nvSpPr>
        <p:spPr bwMode="auto">
          <a:xfrm>
            <a:off x="2752045" y="2477872"/>
            <a:ext cx="6772275" cy="3357563"/>
          </a:xfrm>
          <a:prstGeom prst="roundRect">
            <a:avLst>
              <a:gd name="adj" fmla="val 16667"/>
            </a:avLst>
          </a:prstGeom>
          <a:blipFill dpi="0" rotWithShape="1">
            <a:blip r:embed="rId3" cstate="print"/>
            <a:srcRect/>
            <a:tile tx="0" ty="0" sx="100000" sy="100000" flip="none" algn="tl"/>
          </a:blipFill>
          <a:ln w="12700" algn="ctr">
            <a:solidFill>
              <a:schemeClr val="tx1"/>
            </a:solidFill>
            <a:round/>
            <a:headEnd type="none" w="sm" len="sm"/>
            <a:tailEnd type="none" w="sm" len="sm"/>
          </a:ln>
        </p:spPr>
        <p:txBody>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1800" dirty="0">
              <a:solidFill>
                <a:srgbClr val="CC00CC"/>
              </a:solidFill>
            </a:endParaRPr>
          </a:p>
        </p:txBody>
      </p:sp>
      <p:sp>
        <p:nvSpPr>
          <p:cNvPr id="13" name="TextBox 12"/>
          <p:cNvSpPr txBox="1"/>
          <p:nvPr/>
        </p:nvSpPr>
        <p:spPr>
          <a:xfrm>
            <a:off x="2890157" y="2678976"/>
            <a:ext cx="6563407" cy="3698705"/>
          </a:xfrm>
          <a:prstGeom prst="rect">
            <a:avLst/>
          </a:prstGeom>
          <a:noFill/>
        </p:spPr>
        <p:txBody>
          <a:bodyPr wrap="square">
            <a:spAutoFit/>
          </a:bodyPr>
          <a:lstStyle/>
          <a:p>
            <a:pPr>
              <a:lnSpc>
                <a:spcPct val="65000"/>
              </a:lnSpc>
              <a:defRPr/>
            </a:pPr>
            <a:r>
              <a:rPr lang="en-US" sz="300" b="1" i="1" dirty="0">
                <a:solidFill>
                  <a:srgbClr val="C00000"/>
                </a:solidFill>
                <a:effectLst>
                  <a:outerShdw blurRad="38100" dist="38100" dir="2700000" algn="tl">
                    <a:srgbClr val="000000">
                      <a:alpha val="43137"/>
                    </a:srgbClr>
                  </a:outerShdw>
                </a:effectLst>
              </a:rPr>
              <a:t>  </a:t>
            </a:r>
            <a:br>
              <a:rPr lang="en-US" sz="3000" b="1" i="1" dirty="0">
                <a:solidFill>
                  <a:srgbClr val="C00000"/>
                </a:solidFill>
                <a:effectLst>
                  <a:outerShdw blurRad="38100" dist="38100" dir="2700000" algn="tl">
                    <a:srgbClr val="000000">
                      <a:alpha val="43137"/>
                    </a:srgbClr>
                  </a:outerShdw>
                </a:effectLst>
              </a:rPr>
            </a:br>
            <a:r>
              <a:rPr lang="en-US" sz="3000" b="1" i="1" dirty="0">
                <a:solidFill>
                  <a:srgbClr val="C00000"/>
                </a:solidFill>
                <a:effectLst>
                  <a:outerShdw blurRad="38100" dist="38100" dir="2700000" algn="tl">
                    <a:srgbClr val="000000">
                      <a:alpha val="43137"/>
                    </a:srgbClr>
                  </a:outerShdw>
                </a:effectLst>
              </a:rPr>
              <a:t>High School Concussion Lawsuit settled for 7.1 million</a:t>
            </a:r>
          </a:p>
          <a:p>
            <a:pPr>
              <a:lnSpc>
                <a:spcPct val="65000"/>
              </a:lnSpc>
              <a:defRPr/>
            </a:pPr>
            <a:endParaRPr lang="en-US" sz="1400" b="1" i="1" dirty="0">
              <a:solidFill>
                <a:srgbClr val="C00000"/>
              </a:solidFill>
              <a:effectLst>
                <a:outerShdw blurRad="38100" dist="38100" dir="2700000" algn="tl">
                  <a:srgbClr val="000000">
                    <a:alpha val="43137"/>
                  </a:srgbClr>
                </a:outerShdw>
              </a:effectLst>
            </a:endParaRPr>
          </a:p>
          <a:p>
            <a:pPr>
              <a:lnSpc>
                <a:spcPct val="65000"/>
              </a:lnSpc>
              <a:defRPr/>
            </a:pPr>
            <a:r>
              <a:rPr lang="en-US" sz="1400" dirty="0"/>
              <a:t>A former high school football player has been awarded $7.1 million in a case related to his high school’s treatment of a concussion he sustained while playing.</a:t>
            </a:r>
          </a:p>
          <a:p>
            <a:r>
              <a:rPr lang="en-US" sz="1400" dirty="0"/>
              <a:t>According to a report from the student was vomiting in the locker room after the game but coaches did not call 911 or follow proper concussion protocol. Council was taken to the hospital by his father where emergency surgery had to be performed to relieve swelling on Council’s brain. He was later placed in a medically induced coma.</a:t>
            </a:r>
          </a:p>
          <a:p>
            <a:r>
              <a:rPr lang="en-US" sz="1400" b="1" i="1" u="sng" dirty="0"/>
              <a:t>It was later discovered that none of the freshman coaches at Monte Vista had completed state-mandated concussion training because of a loophole that allowed them two years to complete it.</a:t>
            </a:r>
          </a:p>
          <a:p>
            <a:br>
              <a:rPr lang="en-US" u="sng" dirty="0">
                <a:hlinkClick r:id="rId4"/>
              </a:rPr>
            </a:br>
            <a:endParaRPr lang="en-US" sz="2700" b="1" i="1" u="sng" dirty="0">
              <a:solidFill>
                <a:srgbClr val="3333CC"/>
              </a:solidFill>
              <a:effectLst>
                <a:outerShdw blurRad="38100" dist="38100" dir="2700000" algn="tl">
                  <a:srgbClr val="000000">
                    <a:alpha val="43137"/>
                  </a:srgbClr>
                </a:outerShdw>
              </a:effectLst>
            </a:endParaRPr>
          </a:p>
        </p:txBody>
      </p:sp>
      <p:grpSp>
        <p:nvGrpSpPr>
          <p:cNvPr id="6149" name="Group 15"/>
          <p:cNvGrpSpPr>
            <a:grpSpLocks/>
          </p:cNvGrpSpPr>
          <p:nvPr/>
        </p:nvGrpSpPr>
        <p:grpSpPr bwMode="auto">
          <a:xfrm>
            <a:off x="3067050" y="1273970"/>
            <a:ext cx="6057900" cy="568038"/>
            <a:chOff x="533400" y="609600"/>
            <a:chExt cx="8077200" cy="757384"/>
          </a:xfrm>
        </p:grpSpPr>
        <p:grpSp>
          <p:nvGrpSpPr>
            <p:cNvPr id="6150" name="Group 22"/>
            <p:cNvGrpSpPr>
              <a:grpSpLocks/>
            </p:cNvGrpSpPr>
            <p:nvPr/>
          </p:nvGrpSpPr>
          <p:grpSpPr bwMode="auto">
            <a:xfrm>
              <a:off x="533400" y="609600"/>
              <a:ext cx="8077200" cy="757384"/>
              <a:chOff x="533400" y="609601"/>
              <a:chExt cx="8077200" cy="757143"/>
            </a:xfrm>
          </p:grpSpPr>
          <p:grpSp>
            <p:nvGrpSpPr>
              <p:cNvPr id="6153" name="Group 3"/>
              <p:cNvGrpSpPr>
                <a:grpSpLocks/>
              </p:cNvGrpSpPr>
              <p:nvPr/>
            </p:nvGrpSpPr>
            <p:grpSpPr bwMode="auto">
              <a:xfrm>
                <a:off x="533400" y="609601"/>
                <a:ext cx="8077200" cy="757143"/>
                <a:chOff x="1056" y="192"/>
                <a:chExt cx="4560" cy="767"/>
              </a:xfrm>
            </p:grpSpPr>
            <p:grpSp>
              <p:nvGrpSpPr>
                <p:cNvPr id="6158" name="Group 4"/>
                <p:cNvGrpSpPr>
                  <a:grpSpLocks/>
                </p:cNvGrpSpPr>
                <p:nvPr/>
              </p:nvGrpSpPr>
              <p:grpSpPr bwMode="auto">
                <a:xfrm>
                  <a:off x="1056" y="192"/>
                  <a:ext cx="4560" cy="767"/>
                  <a:chOff x="432" y="384"/>
                  <a:chExt cx="4896" cy="603"/>
                </a:xfrm>
              </p:grpSpPr>
              <p:sp>
                <p:nvSpPr>
                  <p:cNvPr id="6160" name="AutoShape 5"/>
                  <p:cNvSpPr>
                    <a:spLocks noChangeArrowheads="1"/>
                  </p:cNvSpPr>
                  <p:nvPr/>
                </p:nvSpPr>
                <p:spPr bwMode="auto">
                  <a:xfrm>
                    <a:off x="432" y="384"/>
                    <a:ext cx="4896" cy="528"/>
                  </a:xfrm>
                  <a:prstGeom prst="bevel">
                    <a:avLst>
                      <a:gd name="adj" fmla="val 125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1800" dirty="0">
                      <a:solidFill>
                        <a:srgbClr val="CC00CC"/>
                      </a:solidFill>
                    </a:endParaRPr>
                  </a:p>
                </p:txBody>
              </p:sp>
              <p:sp>
                <p:nvSpPr>
                  <p:cNvPr id="6161" name="Rectangle 6"/>
                  <p:cNvSpPr>
                    <a:spLocks noChangeArrowheads="1"/>
                  </p:cNvSpPr>
                  <p:nvPr/>
                </p:nvSpPr>
                <p:spPr bwMode="auto">
                  <a:xfrm>
                    <a:off x="2806" y="448"/>
                    <a:ext cx="14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buClrTx/>
                      <a:buSzTx/>
                      <a:buFontTx/>
                      <a:buNone/>
                    </a:pPr>
                    <a:endParaRPr lang="en-US" altLang="en-US" sz="2700" b="1" i="1" dirty="0">
                      <a:solidFill>
                        <a:srgbClr val="FFFF00"/>
                      </a:solidFill>
                    </a:endParaRPr>
                  </a:p>
                </p:txBody>
              </p:sp>
            </p:grpSp>
            <p:sp>
              <p:nvSpPr>
                <p:cNvPr id="26" name="Text Box 7"/>
                <p:cNvSpPr txBox="1">
                  <a:spLocks noChangeArrowheads="1"/>
                </p:cNvSpPr>
                <p:nvPr/>
              </p:nvSpPr>
              <p:spPr bwMode="auto">
                <a:xfrm>
                  <a:off x="2648" y="272"/>
                  <a:ext cx="1421" cy="552"/>
                </a:xfrm>
                <a:prstGeom prst="rect">
                  <a:avLst/>
                </a:prstGeom>
                <a:noFill/>
                <a:ln w="9525">
                  <a:noFill/>
                  <a:miter lim="800000"/>
                  <a:headEnd/>
                  <a:tailEnd/>
                </a:ln>
                <a:effectLst/>
              </p:spPr>
              <p:txBody>
                <a:bodyPr>
                  <a:spAutoFit/>
                </a:bodyPr>
                <a:lstStyle/>
                <a:p>
                  <a:pPr>
                    <a:lnSpc>
                      <a:spcPct val="85000"/>
                    </a:lnSpc>
                    <a:spcBef>
                      <a:spcPct val="50000"/>
                    </a:spcBef>
                    <a:defRPr/>
                  </a:pPr>
                  <a:r>
                    <a:rPr lang="en-US" sz="2400" b="1" dirty="0">
                      <a:solidFill>
                        <a:schemeClr val="bg1"/>
                      </a:solidFill>
                      <a:effectLst>
                        <a:outerShdw blurRad="38100" dist="38100" dir="2700000" algn="tl">
                          <a:srgbClr val="000000"/>
                        </a:outerShdw>
                      </a:effectLst>
                    </a:rPr>
                    <a:t>Concussion </a:t>
                  </a:r>
                </a:p>
              </p:txBody>
            </p:sp>
          </p:grpSp>
          <p:grpSp>
            <p:nvGrpSpPr>
              <p:cNvPr id="6154" name="Group 20"/>
              <p:cNvGrpSpPr>
                <a:grpSpLocks/>
              </p:cNvGrpSpPr>
              <p:nvPr/>
            </p:nvGrpSpPr>
            <p:grpSpPr bwMode="auto">
              <a:xfrm>
                <a:off x="761999" y="695299"/>
                <a:ext cx="7623176" cy="460656"/>
                <a:chOff x="761999" y="695299"/>
                <a:chExt cx="7623176" cy="460656"/>
              </a:xfrm>
            </p:grpSpPr>
            <p:pic>
              <p:nvPicPr>
                <p:cNvPr id="615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999" y="742274"/>
                  <a:ext cx="1217613" cy="4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3" descr="nfhs3"/>
                <p:cNvPicPr>
                  <a:picLocks noChangeAspect="1" noChangeArrowheads="1"/>
                </p:cNvPicPr>
                <p:nvPr/>
              </p:nvPicPr>
              <p:blipFill>
                <a:blip r:embed="rId6" cstate="print">
                  <a:extLst>
                    <a:ext uri="{28A0092B-C50C-407E-A947-70E740481C1C}">
                      <a14:useLocalDpi xmlns:a14="http://schemas.microsoft.com/office/drawing/2010/main" val="0"/>
                    </a:ext>
                  </a:extLst>
                </a:blip>
                <a:srcRect l="7692" b="7692"/>
                <a:stretch>
                  <a:fillRect/>
                </a:stretch>
              </p:blipFill>
              <p:spPr bwMode="auto">
                <a:xfrm>
                  <a:off x="7163548" y="742274"/>
                  <a:ext cx="1221627" cy="4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bwMode="auto">
                <a:xfrm>
                  <a:off x="1979614" y="695299"/>
                  <a:ext cx="1069975" cy="276911"/>
                </a:xfrm>
                <a:prstGeom prst="rect">
                  <a:avLst/>
                </a:prstGeom>
                <a:noFill/>
              </p:spPr>
              <p:txBody>
                <a:bodyPr>
                  <a:spAutoFit/>
                </a:bodyPr>
                <a:lstStyle/>
                <a:p>
                  <a:pPr>
                    <a:defRPr/>
                  </a:pPr>
                  <a:endParaRPr lang="en-US" sz="750" b="1" i="1" dirty="0">
                    <a:solidFill>
                      <a:schemeClr val="tx2"/>
                    </a:solidFill>
                    <a:effectLst>
                      <a:outerShdw blurRad="38100" dist="38100" dir="2700000" algn="tl">
                        <a:srgbClr val="000000">
                          <a:alpha val="43137"/>
                        </a:srgbClr>
                      </a:outerShdw>
                    </a:effectLst>
                  </a:endParaRPr>
                </a:p>
              </p:txBody>
            </p:sp>
          </p:grpSp>
        </p:grpSp>
        <p:pic>
          <p:nvPicPr>
            <p:cNvPr id="6151" name="Picture 17"/>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0448" y="740664"/>
              <a:ext cx="12161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8"/>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740664"/>
              <a:ext cx="12161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286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Standard of Care </a:t>
            </a:r>
            <a:r>
              <a:rPr lang="en-US" dirty="0" err="1"/>
              <a:t>vs</a:t>
            </a:r>
            <a:r>
              <a:rPr lang="en-US" dirty="0"/>
              <a:t> The Standard of Practice</a:t>
            </a:r>
          </a:p>
        </p:txBody>
      </p:sp>
      <p:sp>
        <p:nvSpPr>
          <p:cNvPr id="24579" name="Content Placeholder 2"/>
          <p:cNvSpPr>
            <a:spLocks noGrp="1"/>
          </p:cNvSpPr>
          <p:nvPr>
            <p:ph idx="1"/>
          </p:nvPr>
        </p:nvSpPr>
        <p:spPr>
          <a:xfrm>
            <a:off x="2274888" y="2057400"/>
            <a:ext cx="7478712" cy="4191000"/>
          </a:xfrm>
        </p:spPr>
        <p:txBody>
          <a:bodyPr>
            <a:noAutofit/>
          </a:bodyPr>
          <a:lstStyle/>
          <a:p>
            <a:r>
              <a:rPr lang="en-US" sz="2400" b="1" dirty="0">
                <a:latin typeface="Arial" charset="0"/>
                <a:cs typeface="Arial" charset="0"/>
              </a:rPr>
              <a:t>Standard of Care</a:t>
            </a:r>
            <a:r>
              <a:rPr lang="en-US" sz="2400" dirty="0">
                <a:latin typeface="Arial" charset="0"/>
                <a:cs typeface="Arial" charset="0"/>
              </a:rPr>
              <a:t>:  The minimum acceptable conduct of performance related to a given activity or relationship.</a:t>
            </a:r>
          </a:p>
          <a:p>
            <a:r>
              <a:rPr lang="en-US" sz="2400" b="1" dirty="0">
                <a:latin typeface="Arial" charset="0"/>
                <a:cs typeface="Arial" charset="0"/>
              </a:rPr>
              <a:t>Standard of Practice</a:t>
            </a:r>
            <a:r>
              <a:rPr lang="en-US" sz="2400" dirty="0">
                <a:latin typeface="Arial" charset="0"/>
                <a:cs typeface="Arial" charset="0"/>
              </a:rPr>
              <a:t>:  Traditional methods of teaching or performing certain activities.  If this standard does NOT MEET or EXCEED the standard of care, the practice is very vulnerable to a legal challenge.  </a:t>
            </a:r>
            <a:r>
              <a:rPr lang="en-US" sz="2400" b="1" u="sng" dirty="0">
                <a:latin typeface="Arial" charset="0"/>
                <a:cs typeface="Arial" charset="0"/>
              </a:rPr>
              <a:t>This practice leads to the obligation to conduct ongoing (training) and proactive research.  </a:t>
            </a:r>
            <a:r>
              <a:rPr lang="en-US" sz="2400" dirty="0">
                <a:latin typeface="Arial" charset="0"/>
                <a:cs typeface="Arial" charset="0"/>
              </a:rPr>
              <a:t>The legal approach will be “what was the best practice?”</a:t>
            </a:r>
            <a:endParaRPr lang="en-US" sz="2400" b="1" u="sng" dirty="0">
              <a:latin typeface="Arial" charset="0"/>
              <a:cs typeface="Arial" charset="0"/>
            </a:endParaRPr>
          </a:p>
        </p:txBody>
      </p:sp>
    </p:spTree>
    <p:extLst>
      <p:ext uri="{BB962C8B-B14F-4D97-AF65-F5344CB8AC3E}">
        <p14:creationId xmlns:p14="http://schemas.microsoft.com/office/powerpoint/2010/main" val="42887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908F-662B-468B-913D-2AE8E15F1599}"/>
              </a:ext>
            </a:extLst>
          </p:cNvPr>
          <p:cNvSpPr>
            <a:spLocks noGrp="1"/>
          </p:cNvSpPr>
          <p:nvPr>
            <p:ph type="title"/>
          </p:nvPr>
        </p:nvSpPr>
        <p:spPr/>
        <p:txBody>
          <a:bodyPr>
            <a:normAutofit fontScale="90000"/>
          </a:bodyPr>
          <a:lstStyle/>
          <a:p>
            <a:r>
              <a:rPr lang="en-US" sz="3600" dirty="0"/>
              <a:t>14th Amendment Requires Schools to Protect High School football players from concussion injuries</a:t>
            </a:r>
            <a:br>
              <a:rPr lang="en-US" dirty="0"/>
            </a:br>
            <a:endParaRPr lang="en-US" dirty="0"/>
          </a:p>
        </p:txBody>
      </p:sp>
      <p:sp>
        <p:nvSpPr>
          <p:cNvPr id="3" name="Content Placeholder 2">
            <a:extLst>
              <a:ext uri="{FF2B5EF4-FFF2-40B4-BE49-F238E27FC236}">
                <a16:creationId xmlns:a16="http://schemas.microsoft.com/office/drawing/2014/main" id="{8077C586-BA57-451D-9E6D-23EA3247B17A}"/>
              </a:ext>
            </a:extLst>
          </p:cNvPr>
          <p:cNvSpPr>
            <a:spLocks noGrp="1"/>
          </p:cNvSpPr>
          <p:nvPr>
            <p:ph idx="1"/>
          </p:nvPr>
        </p:nvSpPr>
        <p:spPr/>
        <p:txBody>
          <a:bodyPr>
            <a:normAutofit/>
          </a:bodyPr>
          <a:lstStyle/>
          <a:p>
            <a:r>
              <a:rPr lang="en-US" dirty="0"/>
              <a:t>On September 21, 2017, the 3rd Circuit Court of Appeals filed a precedential opinion ruling that high school football players have a constitutional right to be protected from further harm after suffering a concussion injury on the field.</a:t>
            </a:r>
          </a:p>
          <a:p>
            <a:pPr fontAlgn="base"/>
            <a:r>
              <a:rPr lang="en-US" b="1" dirty="0"/>
              <a:t>The Take Away</a:t>
            </a:r>
          </a:p>
          <a:p>
            <a:pPr fontAlgn="base"/>
            <a:r>
              <a:rPr lang="en-US" dirty="0"/>
              <a:t>Although the Court ruled that Sheldon Mann had no claim against the Palmerton School District or its coach, the door is now open to future constitutional claims. The ruling was labelled as “precedential</a:t>
            </a:r>
            <a:r>
              <a:rPr lang="en-US" b="1" i="1" u="sng" dirty="0"/>
              <a:t>.” The right to be protected from such injuries is now clearly established which puts all high school sports programs to take precautions to protect their student athletes.”</a:t>
            </a:r>
          </a:p>
          <a:p>
            <a:endParaRPr lang="en-US" dirty="0"/>
          </a:p>
        </p:txBody>
      </p:sp>
    </p:spTree>
    <p:extLst>
      <p:ext uri="{BB962C8B-B14F-4D97-AF65-F5344CB8AC3E}">
        <p14:creationId xmlns:p14="http://schemas.microsoft.com/office/powerpoint/2010/main" val="14756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38C5-2B74-43AE-8C23-0A18A0C64016}"/>
              </a:ext>
            </a:extLst>
          </p:cNvPr>
          <p:cNvSpPr>
            <a:spLocks noGrp="1"/>
          </p:cNvSpPr>
          <p:nvPr>
            <p:ph type="title"/>
          </p:nvPr>
        </p:nvSpPr>
        <p:spPr>
          <a:xfrm>
            <a:off x="1295402" y="982132"/>
            <a:ext cx="9601196" cy="810573"/>
          </a:xfrm>
        </p:spPr>
        <p:txBody>
          <a:bodyPr/>
          <a:lstStyle/>
          <a:p>
            <a:r>
              <a:rPr lang="en-US" dirty="0"/>
              <a:t>AED Lawsuit </a:t>
            </a:r>
          </a:p>
        </p:txBody>
      </p:sp>
      <p:sp>
        <p:nvSpPr>
          <p:cNvPr id="3" name="Content Placeholder 2">
            <a:extLst>
              <a:ext uri="{FF2B5EF4-FFF2-40B4-BE49-F238E27FC236}">
                <a16:creationId xmlns:a16="http://schemas.microsoft.com/office/drawing/2014/main" id="{D595B5D8-7580-4972-9525-0CD215778B25}"/>
              </a:ext>
            </a:extLst>
          </p:cNvPr>
          <p:cNvSpPr>
            <a:spLocks noGrp="1"/>
          </p:cNvSpPr>
          <p:nvPr>
            <p:ph idx="1"/>
          </p:nvPr>
        </p:nvSpPr>
        <p:spPr>
          <a:xfrm>
            <a:off x="1421525" y="1792705"/>
            <a:ext cx="9601196" cy="4661104"/>
          </a:xfrm>
        </p:spPr>
        <p:txBody>
          <a:bodyPr>
            <a:normAutofit/>
          </a:bodyPr>
          <a:lstStyle/>
          <a:p>
            <a:r>
              <a:rPr lang="en-US" sz="2000" dirty="0"/>
              <a:t>Parents file law suit after student collapse and dies-</a:t>
            </a:r>
            <a:r>
              <a:rPr lang="en-US" sz="2000" dirty="0" err="1"/>
              <a:t>Ifeacho</a:t>
            </a:r>
            <a:r>
              <a:rPr lang="en-US" sz="2000" dirty="0"/>
              <a:t> is reported to have succumbed to a heart abnormality, which may have been inherited</a:t>
            </a:r>
          </a:p>
          <a:p>
            <a:r>
              <a:rPr lang="en-US" sz="2000" dirty="0"/>
              <a:t>Open Gym (playing basketball)</a:t>
            </a:r>
          </a:p>
          <a:p>
            <a:r>
              <a:rPr lang="en-US" sz="2000" dirty="0"/>
              <a:t>15 minutes passed before and AED was available- attorney Sheila </a:t>
            </a:r>
            <a:r>
              <a:rPr lang="en-US" sz="2000" dirty="0" err="1"/>
              <a:t>Hiestand</a:t>
            </a:r>
            <a:r>
              <a:rPr lang="en-US" sz="2000" dirty="0"/>
              <a:t> called a “significant delay,” contributing to student’s death.</a:t>
            </a:r>
          </a:p>
          <a:p>
            <a:r>
              <a:rPr lang="en-US" sz="2000" dirty="0"/>
              <a:t>Evidence indicated the AED had been moved from the gym to the Baseball field Accuses athletic trainer Gabrielle </a:t>
            </a:r>
            <a:r>
              <a:rPr lang="en-US" sz="2000" dirty="0" err="1"/>
              <a:t>Sombelon</a:t>
            </a:r>
            <a:r>
              <a:rPr lang="en-US" sz="2000" dirty="0"/>
              <a:t> of negligence for removing it-claims emergency responders were not immediately called.</a:t>
            </a:r>
          </a:p>
          <a:p>
            <a:r>
              <a:rPr lang="en-US" sz="2000" dirty="0"/>
              <a:t>The suit reads, “In failing to properly train, review and implement the protocols, the defendants, individually and/or jointly, are negligent per se, and as such plaintiffs are entitled to an award of liability.”</a:t>
            </a:r>
          </a:p>
          <a:p>
            <a:endParaRPr lang="en-US" dirty="0"/>
          </a:p>
          <a:p>
            <a:endParaRPr lang="en-US" dirty="0"/>
          </a:p>
          <a:p>
            <a:endParaRPr lang="en-US" dirty="0"/>
          </a:p>
        </p:txBody>
      </p:sp>
    </p:spTree>
    <p:extLst>
      <p:ext uri="{BB962C8B-B14F-4D97-AF65-F5344CB8AC3E}">
        <p14:creationId xmlns:p14="http://schemas.microsoft.com/office/powerpoint/2010/main" val="2561606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275" y="152400"/>
            <a:ext cx="10752083" cy="6477000"/>
          </a:xfrm>
        </p:spPr>
      </p:pic>
    </p:spTree>
    <p:extLst>
      <p:ext uri="{BB962C8B-B14F-4D97-AF65-F5344CB8AC3E}">
        <p14:creationId xmlns:p14="http://schemas.microsoft.com/office/powerpoint/2010/main" val="1601744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7D1D-EBC3-4B17-975A-D3EFE0128A55}"/>
              </a:ext>
            </a:extLst>
          </p:cNvPr>
          <p:cNvSpPr>
            <a:spLocks noGrp="1"/>
          </p:cNvSpPr>
          <p:nvPr>
            <p:ph type="title"/>
          </p:nvPr>
        </p:nvSpPr>
        <p:spPr/>
        <p:txBody>
          <a:bodyPr>
            <a:normAutofit/>
          </a:bodyPr>
          <a:lstStyle/>
          <a:p>
            <a:r>
              <a:rPr lang="en-US" b="1" i="1" dirty="0"/>
              <a:t>ROTATIONAL TESTING</a:t>
            </a:r>
            <a:br>
              <a:rPr lang="en-US" dirty="0"/>
            </a:br>
            <a:endParaRPr lang="en-US" dirty="0"/>
          </a:p>
        </p:txBody>
      </p:sp>
      <p:sp>
        <p:nvSpPr>
          <p:cNvPr id="3" name="Content Placeholder 2">
            <a:extLst>
              <a:ext uri="{FF2B5EF4-FFF2-40B4-BE49-F238E27FC236}">
                <a16:creationId xmlns:a16="http://schemas.microsoft.com/office/drawing/2014/main" id="{03C6A827-063B-4256-BAA4-897211B0C843}"/>
              </a:ext>
            </a:extLst>
          </p:cNvPr>
          <p:cNvSpPr>
            <a:spLocks noGrp="1"/>
          </p:cNvSpPr>
          <p:nvPr>
            <p:ph idx="1"/>
          </p:nvPr>
        </p:nvSpPr>
        <p:spPr/>
        <p:txBody>
          <a:bodyPr/>
          <a:lstStyle/>
          <a:p>
            <a:r>
              <a:rPr lang="en-US" sz="2400" dirty="0"/>
              <a:t>Starting in June 2018, the Overland Park-based National Operating Committee on Standards for Athletic Equipment will include rotational forces in its testing certification standard for new football helmets.</a:t>
            </a:r>
          </a:p>
          <a:p>
            <a:r>
              <a:rPr lang="en-US" sz="2400" dirty="0"/>
              <a:t>Only those helmets made after that date will be held to the rotational testing standards-All others will be held to the same testing standards used in the past</a:t>
            </a:r>
          </a:p>
          <a:p>
            <a:endParaRPr lang="en-US" dirty="0"/>
          </a:p>
          <a:p>
            <a:endParaRPr lang="en-US" dirty="0"/>
          </a:p>
        </p:txBody>
      </p:sp>
    </p:spTree>
    <p:extLst>
      <p:ext uri="{BB962C8B-B14F-4D97-AF65-F5344CB8AC3E}">
        <p14:creationId xmlns:p14="http://schemas.microsoft.com/office/powerpoint/2010/main" val="519986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11FF-ACF9-479A-81CD-195A6E630CC7}"/>
              </a:ext>
            </a:extLst>
          </p:cNvPr>
          <p:cNvSpPr>
            <a:spLocks noGrp="1"/>
          </p:cNvSpPr>
          <p:nvPr>
            <p:ph type="title"/>
          </p:nvPr>
        </p:nvSpPr>
        <p:spPr/>
        <p:txBody>
          <a:bodyPr/>
          <a:lstStyle/>
          <a:p>
            <a:r>
              <a:rPr lang="en-US" dirty="0"/>
              <a:t>VICIS Helmets</a:t>
            </a:r>
          </a:p>
        </p:txBody>
      </p:sp>
      <p:sp>
        <p:nvSpPr>
          <p:cNvPr id="3" name="Content Placeholder 2">
            <a:extLst>
              <a:ext uri="{FF2B5EF4-FFF2-40B4-BE49-F238E27FC236}">
                <a16:creationId xmlns:a16="http://schemas.microsoft.com/office/drawing/2014/main" id="{76902A63-B22A-47F8-8744-BC8CA92474AB}"/>
              </a:ext>
            </a:extLst>
          </p:cNvPr>
          <p:cNvSpPr>
            <a:spLocks noGrp="1"/>
          </p:cNvSpPr>
          <p:nvPr>
            <p:ph idx="1"/>
          </p:nvPr>
        </p:nvSpPr>
        <p:spPr/>
        <p:txBody>
          <a:bodyPr/>
          <a:lstStyle/>
          <a:p>
            <a:r>
              <a:rPr lang="en-US" dirty="0"/>
              <a:t>1</a:t>
            </a:r>
            <a:r>
              <a:rPr lang="en-US" sz="2400" dirty="0"/>
              <a:t>.	Purchasing</a:t>
            </a:r>
          </a:p>
          <a:p>
            <a:r>
              <a:rPr lang="en-US" sz="2400" dirty="0"/>
              <a:t>2.	Re-Conditioning- </a:t>
            </a:r>
          </a:p>
          <a:p>
            <a:pPr lvl="1"/>
            <a:r>
              <a:rPr lang="en-US" sz="2400" dirty="0"/>
              <a:t>Currently done in Seattle</a:t>
            </a:r>
          </a:p>
          <a:p>
            <a:pPr lvl="1"/>
            <a:r>
              <a:rPr lang="en-US" sz="2400" dirty="0"/>
              <a:t>Next year other re-conditioners will be able to conduct re-</a:t>
            </a:r>
            <a:r>
              <a:rPr lang="en-US" sz="2400" dirty="0" err="1"/>
              <a:t>conditoning</a:t>
            </a:r>
            <a:endParaRPr lang="en-US" sz="2400" dirty="0"/>
          </a:p>
        </p:txBody>
      </p:sp>
      <p:sp>
        <p:nvSpPr>
          <p:cNvPr id="4" name="Rectangle 3">
            <a:extLst>
              <a:ext uri="{FF2B5EF4-FFF2-40B4-BE49-F238E27FC236}">
                <a16:creationId xmlns:a16="http://schemas.microsoft.com/office/drawing/2014/main" id="{437362D5-61E7-4111-813B-DC9E53A39ED3}"/>
              </a:ext>
            </a:extLst>
          </p:cNvPr>
          <p:cNvSpPr/>
          <p:nvPr/>
        </p:nvSpPr>
        <p:spPr>
          <a:xfrm>
            <a:off x="12883242" y="3869871"/>
            <a:ext cx="179615" cy="76771273"/>
          </a:xfrm>
          <a:prstGeom prst="rect">
            <a:avLst/>
          </a:prstGeom>
        </p:spPr>
        <p:txBody>
          <a:bodyPr wrap="square">
            <a:spAutoFit/>
          </a:bodyPr>
          <a:lstStyle/>
          <a:p>
            <a:pPr algn="ctr"/>
            <a:r>
              <a:rPr lang="en-US" b="1" dirty="0">
                <a:latin typeface="Times New Roman" panose="02020603050405020304" pitchFamily="18" charset="0"/>
                <a:ea typeface="Times New Roman" panose="02020603050405020304" pitchFamily="18" charset="0"/>
              </a:rPr>
              <a:t>ONATION AGREEMENT</a:t>
            </a:r>
            <a:endParaRPr lang="en-US" sz="12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nSpc>
                <a:spcPct val="150000"/>
              </a:lnSpc>
            </a:pP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This Donation Agreement</a:t>
            </a:r>
            <a:r>
              <a:rPr lang="en-US" dirty="0">
                <a:latin typeface="Times New Roman" panose="02020603050405020304" pitchFamily="18" charset="0"/>
                <a:ea typeface="Times New Roman" panose="02020603050405020304" pitchFamily="18" charset="0"/>
              </a:rPr>
              <a:t> is made on the last date written below, by and between the undersigned Donor and Douglas County School District No. 17, which is also commonly known as the Millard School District.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5054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C81FA8-AA0A-4CC8-BCB2-E00176306F47}"/>
              </a:ext>
            </a:extLst>
          </p:cNvPr>
          <p:cNvSpPr>
            <a:spLocks noGrp="1"/>
          </p:cNvSpPr>
          <p:nvPr>
            <p:ph type="title"/>
          </p:nvPr>
        </p:nvSpPr>
        <p:spPr/>
        <p:txBody>
          <a:bodyPr/>
          <a:lstStyle/>
          <a:p>
            <a:r>
              <a:rPr lang="en-US" dirty="0"/>
              <a:t>Private Helmet Purchasing</a:t>
            </a:r>
          </a:p>
        </p:txBody>
      </p:sp>
      <p:sp>
        <p:nvSpPr>
          <p:cNvPr id="4" name="Content Placeholder 3">
            <a:extLst>
              <a:ext uri="{FF2B5EF4-FFF2-40B4-BE49-F238E27FC236}">
                <a16:creationId xmlns:a16="http://schemas.microsoft.com/office/drawing/2014/main" id="{012FDB85-14B0-4720-890D-13FC99286984}"/>
              </a:ext>
            </a:extLst>
          </p:cNvPr>
          <p:cNvSpPr>
            <a:spLocks noGrp="1"/>
          </p:cNvSpPr>
          <p:nvPr>
            <p:ph idx="1"/>
          </p:nvPr>
        </p:nvSpPr>
        <p:spPr/>
        <p:txBody>
          <a:bodyPr/>
          <a:lstStyle/>
          <a:p>
            <a:r>
              <a:rPr lang="en-US" sz="3200" dirty="0"/>
              <a:t>1.	Donation Agreement</a:t>
            </a:r>
          </a:p>
          <a:p>
            <a:r>
              <a:rPr lang="en-US" sz="3200" dirty="0"/>
              <a:t>2.	Parent Purchasing Agreement</a:t>
            </a:r>
          </a:p>
        </p:txBody>
      </p:sp>
    </p:spTree>
    <p:extLst>
      <p:ext uri="{BB962C8B-B14F-4D97-AF65-F5344CB8AC3E}">
        <p14:creationId xmlns:p14="http://schemas.microsoft.com/office/powerpoint/2010/main" val="2354417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F6F6-986F-48D1-A14D-338523C07789}"/>
              </a:ext>
            </a:extLst>
          </p:cNvPr>
          <p:cNvSpPr>
            <a:spLocks noGrp="1"/>
          </p:cNvSpPr>
          <p:nvPr>
            <p:ph type="title"/>
          </p:nvPr>
        </p:nvSpPr>
        <p:spPr/>
        <p:txBody>
          <a:bodyPr/>
          <a:lstStyle/>
          <a:p>
            <a:r>
              <a:rPr lang="en-US" dirty="0"/>
              <a:t>NFL Bans 4 and 5 STAR Helmets</a:t>
            </a:r>
          </a:p>
        </p:txBody>
      </p:sp>
      <p:sp>
        <p:nvSpPr>
          <p:cNvPr id="3" name="Content Placeholder 2">
            <a:extLst>
              <a:ext uri="{FF2B5EF4-FFF2-40B4-BE49-F238E27FC236}">
                <a16:creationId xmlns:a16="http://schemas.microsoft.com/office/drawing/2014/main" id="{0FA8FE25-1356-4195-B0CE-13CA553422F7}"/>
              </a:ext>
            </a:extLst>
          </p:cNvPr>
          <p:cNvSpPr>
            <a:spLocks noGrp="1"/>
          </p:cNvSpPr>
          <p:nvPr>
            <p:ph idx="1"/>
          </p:nvPr>
        </p:nvSpPr>
        <p:spPr/>
        <p:txBody>
          <a:bodyPr>
            <a:normAutofit/>
          </a:bodyPr>
          <a:lstStyle/>
          <a:p>
            <a:r>
              <a:rPr lang="en-US" sz="2000" dirty="0"/>
              <a:t>SG</a:t>
            </a:r>
          </a:p>
          <a:p>
            <a:r>
              <a:rPr lang="en-US" sz="2000" dirty="0"/>
              <a:t>SG 2</a:t>
            </a:r>
          </a:p>
          <a:p>
            <a:r>
              <a:rPr lang="en-US" sz="2000" dirty="0"/>
              <a:t>Rawlings Quantum</a:t>
            </a:r>
          </a:p>
          <a:p>
            <a:r>
              <a:rPr lang="en-US" sz="2000" dirty="0"/>
              <a:t>Rawlings Impulse</a:t>
            </a:r>
          </a:p>
          <a:p>
            <a:r>
              <a:rPr lang="en-US" sz="2000" dirty="0"/>
              <a:t>Schutt Air Pro</a:t>
            </a:r>
          </a:p>
          <a:p>
            <a:r>
              <a:rPr lang="en-US" sz="2000" dirty="0"/>
              <a:t>Schutt Air Pro XP</a:t>
            </a:r>
          </a:p>
          <a:p>
            <a:r>
              <a:rPr lang="en-US" sz="2000" dirty="0"/>
              <a:t>Schutt XP Pro VTD </a:t>
            </a:r>
          </a:p>
          <a:p>
            <a:r>
              <a:rPr lang="en-US" sz="2000" dirty="0"/>
              <a:t>Schutt XP Pro VTD II</a:t>
            </a:r>
          </a:p>
          <a:p>
            <a:r>
              <a:rPr lang="en-US" sz="2000" dirty="0"/>
              <a:t>Riddell VSR-4 </a:t>
            </a:r>
          </a:p>
        </p:txBody>
      </p:sp>
    </p:spTree>
    <p:extLst>
      <p:ext uri="{BB962C8B-B14F-4D97-AF65-F5344CB8AC3E}">
        <p14:creationId xmlns:p14="http://schemas.microsoft.com/office/powerpoint/2010/main" val="880247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D8BB50-066C-431C-A4CA-36D5B7B04DD3}"/>
              </a:ext>
            </a:extLst>
          </p:cNvPr>
          <p:cNvSpPr>
            <a:spLocks noGrp="1"/>
          </p:cNvSpPr>
          <p:nvPr>
            <p:ph type="title"/>
          </p:nvPr>
        </p:nvSpPr>
        <p:spPr/>
        <p:txBody>
          <a:bodyPr/>
          <a:lstStyle/>
          <a:p>
            <a:r>
              <a:rPr lang="en-US" dirty="0"/>
              <a:t>NFL Bans Helmets</a:t>
            </a:r>
          </a:p>
        </p:txBody>
      </p:sp>
      <p:sp>
        <p:nvSpPr>
          <p:cNvPr id="5" name="Content Placeholder 4">
            <a:extLst>
              <a:ext uri="{FF2B5EF4-FFF2-40B4-BE49-F238E27FC236}">
                <a16:creationId xmlns:a16="http://schemas.microsoft.com/office/drawing/2014/main" id="{EA970B87-253C-4CD4-9B12-D614C577909E}"/>
              </a:ext>
            </a:extLst>
          </p:cNvPr>
          <p:cNvSpPr>
            <a:spLocks noGrp="1"/>
          </p:cNvSpPr>
          <p:nvPr>
            <p:ph idx="1"/>
          </p:nvPr>
        </p:nvSpPr>
        <p:spPr/>
        <p:txBody>
          <a:bodyPr/>
          <a:lstStyle/>
          <a:p>
            <a:r>
              <a:rPr lang="en-US" sz="2000" dirty="0"/>
              <a:t>Notably, a number of the helmets banned by the NFL were ranked highly on Virginia Tech’s 5-star helmet rating scale, which the school established in 2011. The SG 2.0., now prohibited by the NFL, is listed as a 5-star helmet by Virginia Tech. The Rawlings Impulse and Rawlings Quantum, both now prohibited by the NFL, were listed as 4-star helmets, or ‘Very Good’ by Virginia Tech.</a:t>
            </a:r>
          </a:p>
          <a:p>
            <a:r>
              <a:rPr lang="en-US" sz="2000" dirty="0"/>
              <a:t>Variations of the Schutt Air XP Pro VTD II and the Schutt Air XP Pro VTD — the safest and fourth-safest helmets on Virginia Tech’s list, respectively — were banned by the NFL. The NFL now prohibits the use of the Schutt Air XP Pro and the Schutt Air XP.</a:t>
            </a:r>
          </a:p>
          <a:p>
            <a:endParaRPr lang="en-US" dirty="0"/>
          </a:p>
        </p:txBody>
      </p:sp>
    </p:spTree>
    <p:extLst>
      <p:ext uri="{BB962C8B-B14F-4D97-AF65-F5344CB8AC3E}">
        <p14:creationId xmlns:p14="http://schemas.microsoft.com/office/powerpoint/2010/main" val="3462359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spTree>
    <p:extLst>
      <p:ext uri="{BB962C8B-B14F-4D97-AF65-F5344CB8AC3E}">
        <p14:creationId xmlns:p14="http://schemas.microsoft.com/office/powerpoint/2010/main" val="2115781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66CD-42AC-4B16-A1EC-254291E75D6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E472A3A-1365-4260-9A7F-892AB067B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18" y="0"/>
            <a:ext cx="10575234" cy="6858000"/>
          </a:xfrm>
          <a:prstGeom prst="rect">
            <a:avLst/>
          </a:prstGeom>
        </p:spPr>
      </p:pic>
    </p:spTree>
    <p:extLst>
      <p:ext uri="{BB962C8B-B14F-4D97-AF65-F5344CB8AC3E}">
        <p14:creationId xmlns:p14="http://schemas.microsoft.com/office/powerpoint/2010/main" val="382229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latin typeface="Arial" charset="0"/>
                <a:cs typeface="Arial" charset="0"/>
              </a:rPr>
              <a:t>Who or What is Covered</a:t>
            </a:r>
          </a:p>
        </p:txBody>
      </p:sp>
      <p:sp>
        <p:nvSpPr>
          <p:cNvPr id="7171" name="Rectangle 3"/>
          <p:cNvSpPr>
            <a:spLocks noGrp="1" noChangeArrowheads="1"/>
          </p:cNvSpPr>
          <p:nvPr>
            <p:ph idx="1"/>
          </p:nvPr>
        </p:nvSpPr>
        <p:spPr>
          <a:xfrm>
            <a:off x="2356644" y="1930400"/>
            <a:ext cx="7478712" cy="4191000"/>
          </a:xfrm>
        </p:spPr>
        <p:txBody>
          <a:bodyPr/>
          <a:lstStyle/>
          <a:p>
            <a:pPr eaLnBrk="1" hangingPunct="1"/>
            <a:r>
              <a:rPr lang="en-US" sz="3200" dirty="0">
                <a:latin typeface="Arial" charset="0"/>
                <a:cs typeface="Times New Roman" charset="0"/>
              </a:rPr>
              <a:t>The school district employees, agents and volunteers are covered by liability insurance while acting </a:t>
            </a:r>
            <a:r>
              <a:rPr lang="en-US" sz="3200" b="1" u="sng" dirty="0">
                <a:latin typeface="Arial" charset="0"/>
                <a:cs typeface="Times New Roman" charset="0"/>
              </a:rPr>
              <a:t>within </a:t>
            </a:r>
            <a:r>
              <a:rPr lang="en-US" sz="3200" dirty="0">
                <a:latin typeface="Arial" charset="0"/>
                <a:cs typeface="Times New Roman" charset="0"/>
              </a:rPr>
              <a:t>the scope of their duties</a:t>
            </a:r>
            <a:r>
              <a:rPr lang="en-US" sz="3200" dirty="0">
                <a:latin typeface="Arial" charset="0"/>
                <a:cs typeface="Arial" charset="0"/>
              </a:rPr>
              <a:t> </a:t>
            </a:r>
          </a:p>
          <a:p>
            <a:pPr eaLnBrk="1" hangingPunct="1"/>
            <a:r>
              <a:rPr lang="en-US" sz="3200" dirty="0">
                <a:latin typeface="Arial" charset="0"/>
                <a:cs typeface="Times New Roman" charset="0"/>
              </a:rPr>
              <a:t>Intentional wrongs, acts, or crimes are</a:t>
            </a:r>
            <a:r>
              <a:rPr lang="en-US" sz="3200" b="1" dirty="0">
                <a:latin typeface="Arial" charset="0"/>
                <a:cs typeface="Times New Roman" charset="0"/>
              </a:rPr>
              <a:t> </a:t>
            </a:r>
            <a:r>
              <a:rPr lang="en-US" sz="3200" b="1" u="sng" dirty="0">
                <a:latin typeface="Arial" charset="0"/>
                <a:cs typeface="Times New Roman" charset="0"/>
              </a:rPr>
              <a:t>excluded</a:t>
            </a:r>
            <a:r>
              <a:rPr lang="en-US" sz="3200" dirty="0">
                <a:latin typeface="Arial" charset="0"/>
                <a:cs typeface="Arial" charset="0"/>
              </a:rPr>
              <a:t> </a:t>
            </a:r>
          </a:p>
          <a:p>
            <a:r>
              <a:rPr lang="en-US" sz="3200" b="1" i="1" dirty="0">
                <a:latin typeface="Arial" charset="0"/>
                <a:cs typeface="Arial" charset="0"/>
              </a:rPr>
              <a:t>Deliberate Indifference-</a:t>
            </a:r>
          </a:p>
          <a:p>
            <a:pPr eaLnBrk="1" hangingPunct="1"/>
            <a:endParaRPr lang="en-US" b="1" i="1" dirty="0">
              <a:latin typeface="Arial" charset="0"/>
              <a:cs typeface="Arial" charset="0"/>
            </a:endParaRPr>
          </a:p>
          <a:p>
            <a:pPr eaLnBrk="1" hangingPunct="1"/>
            <a:endParaRPr lang="en-US" b="1" i="1" dirty="0">
              <a:latin typeface="Arial" charset="0"/>
              <a:cs typeface="Arial" charset="0"/>
            </a:endParaRPr>
          </a:p>
        </p:txBody>
      </p:sp>
    </p:spTree>
    <p:extLst>
      <p:ext uri="{BB962C8B-B14F-4D97-AF65-F5344CB8AC3E}">
        <p14:creationId xmlns:p14="http://schemas.microsoft.com/office/powerpoint/2010/main" val="5962695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13CE-CCF4-4E09-B89A-805023C0E898}"/>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478BACB0-D7DF-43F1-B61E-1A02FF9DD7A3}"/>
              </a:ext>
            </a:extLst>
          </p:cNvPr>
          <p:cNvSpPr>
            <a:spLocks noGrp="1"/>
          </p:cNvSpPr>
          <p:nvPr>
            <p:ph idx="1"/>
          </p:nvPr>
        </p:nvSpPr>
        <p:spPr/>
        <p:txBody>
          <a:bodyPr>
            <a:normAutofit/>
          </a:bodyPr>
          <a:lstStyle/>
          <a:p>
            <a:r>
              <a:rPr lang="en-US" sz="3200" dirty="0"/>
              <a:t>Steve Bridge</a:t>
            </a:r>
          </a:p>
          <a:p>
            <a:r>
              <a:rPr lang="en-US" sz="3200" dirty="0">
                <a:hlinkClick r:id="rId2"/>
              </a:rPr>
              <a:t>sbridgecanfield@gmail.com</a:t>
            </a:r>
            <a:endParaRPr lang="en-US" sz="3200" dirty="0"/>
          </a:p>
          <a:p>
            <a:r>
              <a:rPr lang="en-US" sz="3200" dirty="0"/>
              <a:t>360-470-2867</a:t>
            </a:r>
          </a:p>
        </p:txBody>
      </p:sp>
    </p:spTree>
    <p:extLst>
      <p:ext uri="{BB962C8B-B14F-4D97-AF65-F5344CB8AC3E}">
        <p14:creationId xmlns:p14="http://schemas.microsoft.com/office/powerpoint/2010/main" val="1615403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seball brain"/>
          <p:cNvPicPr>
            <a:picLocks noChangeAspect="1" noChangeArrowheads="1"/>
          </p:cNvPicPr>
          <p:nvPr/>
        </p:nvPicPr>
        <p:blipFill>
          <a:blip r:embed="rId3" cstate="print"/>
          <a:srcRect l="12572" t="14754" r="9134" b="26717"/>
          <a:stretch>
            <a:fillRect/>
          </a:stretch>
        </p:blipFill>
        <p:spPr bwMode="auto">
          <a:xfrm>
            <a:off x="3505200" y="1676400"/>
            <a:ext cx="5181600" cy="4953000"/>
          </a:xfrm>
          <a:prstGeom prst="rect">
            <a:avLst/>
          </a:prstGeom>
          <a:noFill/>
          <a:ln w="9525">
            <a:noFill/>
            <a:miter lim="800000"/>
            <a:headEnd/>
            <a:tailEnd/>
          </a:ln>
        </p:spPr>
      </p:pic>
      <p:sp>
        <p:nvSpPr>
          <p:cNvPr id="70659" name="WordArt 3"/>
          <p:cNvSpPr>
            <a:spLocks noChangeArrowheads="1" noChangeShapeType="1" noTextEdit="1"/>
          </p:cNvSpPr>
          <p:nvPr/>
        </p:nvSpPr>
        <p:spPr bwMode="auto">
          <a:xfrm>
            <a:off x="3581400" y="2895600"/>
            <a:ext cx="4953000" cy="1981200"/>
          </a:xfrm>
          <a:prstGeom prst="rect">
            <a:avLst/>
          </a:prstGeom>
        </p:spPr>
        <p:txBody>
          <a:bodyPr wrap="none" fromWordArt="1">
            <a:prstTxWarp prst="textCanDown">
              <a:avLst>
                <a:gd name="adj" fmla="val 33333"/>
              </a:avLst>
            </a:prstTxWarp>
          </a:bodyPr>
          <a:lstStyle/>
          <a:p>
            <a:pPr algn="ctr"/>
            <a:r>
              <a:rPr lang="en-US" sz="3600" kern="10" dirty="0">
                <a:ln w="9525">
                  <a:solidFill>
                    <a:srgbClr val="000000"/>
                  </a:solidFill>
                  <a:round/>
                  <a:headEnd/>
                  <a:tailEnd/>
                </a:ln>
                <a:solidFill>
                  <a:srgbClr val="000000"/>
                </a:solidFill>
                <a:latin typeface="Times New Roman"/>
                <a:cs typeface="Times New Roman"/>
              </a:rPr>
              <a:t>THANK YOU FOR ALL YOU DO </a:t>
            </a:r>
          </a:p>
        </p:txBody>
      </p:sp>
    </p:spTree>
    <p:extLst>
      <p:ext uri="{BB962C8B-B14F-4D97-AF65-F5344CB8AC3E}">
        <p14:creationId xmlns:p14="http://schemas.microsoft.com/office/powerpoint/2010/main" val="23677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4433A18-A70B-4789-B726-A6212D6A2874}"/>
              </a:ext>
            </a:extLst>
          </p:cNvPr>
          <p:cNvSpPr>
            <a:spLocks noGrp="1" noChangeArrowheads="1"/>
          </p:cNvSpPr>
          <p:nvPr>
            <p:ph type="title"/>
          </p:nvPr>
        </p:nvSpPr>
        <p:spPr/>
        <p:txBody>
          <a:bodyPr/>
          <a:lstStyle/>
          <a:p>
            <a:pPr eaLnBrk="1" hangingPunct="1"/>
            <a:r>
              <a:rPr lang="en-US" altLang="en-US" dirty="0">
                <a:cs typeface="Arial" panose="020B0604020202020204" pitchFamily="34" charset="0"/>
              </a:rPr>
              <a:t>Legal Terminology</a:t>
            </a:r>
          </a:p>
        </p:txBody>
      </p:sp>
      <p:sp>
        <p:nvSpPr>
          <p:cNvPr id="19459" name="Content Placeholder 2">
            <a:extLst>
              <a:ext uri="{FF2B5EF4-FFF2-40B4-BE49-F238E27FC236}">
                <a16:creationId xmlns:a16="http://schemas.microsoft.com/office/drawing/2014/main" id="{E11903B7-85AA-4BE7-B61D-961EB4169529}"/>
              </a:ext>
            </a:extLst>
          </p:cNvPr>
          <p:cNvSpPr>
            <a:spLocks noGrp="1" noChangeArrowheads="1"/>
          </p:cNvSpPr>
          <p:nvPr>
            <p:ph idx="1"/>
          </p:nvPr>
        </p:nvSpPr>
        <p:spPr/>
        <p:txBody>
          <a:bodyPr>
            <a:normAutofit/>
          </a:bodyPr>
          <a:lstStyle/>
          <a:p>
            <a:pPr eaLnBrk="1" hangingPunct="1">
              <a:buFontTx/>
              <a:buNone/>
            </a:pPr>
            <a:r>
              <a:rPr lang="en-US" altLang="en-US" sz="2400" b="1" dirty="0">
                <a:cs typeface="Arial" panose="020B0604020202020204" pitchFamily="34" charset="0"/>
              </a:rPr>
              <a:t>Deliberate indifference</a:t>
            </a:r>
          </a:p>
          <a:p>
            <a:pPr lvl="1" eaLnBrk="1" hangingPunct="1">
              <a:buFont typeface="Arial" panose="020B0604020202020204" pitchFamily="34" charset="0"/>
              <a:buChar char="•"/>
            </a:pPr>
            <a:r>
              <a:rPr lang="en-US" altLang="en-US" sz="2400" dirty="0">
                <a:cs typeface="Arial" panose="020B0604020202020204" pitchFamily="34" charset="0"/>
              </a:rPr>
              <a:t>When a school employee, agent, or volunteer chooses to act outside the policies/procedures of the district and/or the rules and regulations governing the activity, the person may be guilty of deliberate indifference and therefore exposing themselves to </a:t>
            </a:r>
            <a:r>
              <a:rPr lang="en-US" altLang="en-US" sz="2400" b="1" i="1" u="sng" dirty="0">
                <a:cs typeface="Arial" panose="020B0604020202020204" pitchFamily="34" charset="0"/>
              </a:rPr>
              <a:t>personal liability</a:t>
            </a:r>
          </a:p>
        </p:txBody>
      </p:sp>
    </p:spTree>
    <p:extLst>
      <p:ext uri="{BB962C8B-B14F-4D97-AF65-F5344CB8AC3E}">
        <p14:creationId xmlns:p14="http://schemas.microsoft.com/office/powerpoint/2010/main" val="327401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Attorneys will ask????</a:t>
            </a:r>
          </a:p>
        </p:txBody>
      </p:sp>
      <p:sp>
        <p:nvSpPr>
          <p:cNvPr id="2" name="Content Placeholder 1"/>
          <p:cNvSpPr>
            <a:spLocks noGrp="1"/>
          </p:cNvSpPr>
          <p:nvPr>
            <p:ph idx="1"/>
          </p:nvPr>
        </p:nvSpPr>
        <p:spPr>
          <a:xfrm>
            <a:off x="2274570" y="2112578"/>
            <a:ext cx="7479030" cy="4135821"/>
          </a:xfrm>
        </p:spPr>
        <p:txBody>
          <a:bodyPr/>
          <a:lstStyle/>
          <a:p>
            <a:endParaRPr lang="en-US" dirty="0"/>
          </a:p>
          <a:p>
            <a:r>
              <a:rPr lang="en-US" sz="2400" dirty="0"/>
              <a:t>1.	What was your plan?</a:t>
            </a:r>
          </a:p>
          <a:p>
            <a:endParaRPr lang="en-US" sz="2400" dirty="0"/>
          </a:p>
          <a:p>
            <a:r>
              <a:rPr lang="en-US" sz="2400" dirty="0"/>
              <a:t>2.	Did you meet minimum standards of training for your job?</a:t>
            </a:r>
          </a:p>
          <a:p>
            <a:endParaRPr lang="en-US" sz="2400" dirty="0"/>
          </a:p>
          <a:p>
            <a:r>
              <a:rPr lang="en-US" sz="2400" dirty="0"/>
              <a:t>3.	What specific training did you acquire to enable to perform your duties?</a:t>
            </a:r>
          </a:p>
        </p:txBody>
      </p:sp>
    </p:spTree>
    <p:extLst>
      <p:ext uri="{BB962C8B-B14F-4D97-AF65-F5344CB8AC3E}">
        <p14:creationId xmlns:p14="http://schemas.microsoft.com/office/powerpoint/2010/main" val="7276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11EF-A2FA-4286-8E90-2ABFAC820EA0}"/>
              </a:ext>
            </a:extLst>
          </p:cNvPr>
          <p:cNvSpPr>
            <a:spLocks noGrp="1"/>
          </p:cNvSpPr>
          <p:nvPr>
            <p:ph type="title"/>
          </p:nvPr>
        </p:nvSpPr>
        <p:spPr/>
        <p:txBody>
          <a:bodyPr>
            <a:normAutofit/>
          </a:bodyPr>
          <a:lstStyle/>
          <a:p>
            <a:r>
              <a:rPr lang="en-US" dirty="0"/>
              <a:t>Today’s Topics</a:t>
            </a:r>
          </a:p>
        </p:txBody>
      </p:sp>
      <p:sp>
        <p:nvSpPr>
          <p:cNvPr id="3" name="Content Placeholder 2">
            <a:extLst>
              <a:ext uri="{FF2B5EF4-FFF2-40B4-BE49-F238E27FC236}">
                <a16:creationId xmlns:a16="http://schemas.microsoft.com/office/drawing/2014/main" id="{C232A7E1-FA67-4684-970B-4F9CCBF07AB6}"/>
              </a:ext>
            </a:extLst>
          </p:cNvPr>
          <p:cNvSpPr>
            <a:spLocks noGrp="1"/>
          </p:cNvSpPr>
          <p:nvPr>
            <p:ph idx="1"/>
          </p:nvPr>
        </p:nvSpPr>
        <p:spPr/>
        <p:txBody>
          <a:bodyPr/>
          <a:lstStyle/>
          <a:p>
            <a:r>
              <a:rPr lang="en-US" dirty="0"/>
              <a:t>1.	</a:t>
            </a:r>
            <a:r>
              <a:rPr lang="en-US" sz="2400" dirty="0"/>
              <a:t>Boundary Issues (sexual harassment, hazing, misconduct, sexting)</a:t>
            </a:r>
          </a:p>
          <a:p>
            <a:r>
              <a:rPr lang="en-US" sz="2400" dirty="0"/>
              <a:t>2.	What did we learn from Highland</a:t>
            </a:r>
          </a:p>
          <a:p>
            <a:r>
              <a:rPr lang="en-US" sz="2400" dirty="0"/>
              <a:t>3.	What are the limitations with trainers</a:t>
            </a:r>
          </a:p>
          <a:p>
            <a:r>
              <a:rPr lang="en-US" sz="2400" dirty="0"/>
              <a:t>4.	Concussion Testing (Protocol)</a:t>
            </a:r>
          </a:p>
          <a:p>
            <a:r>
              <a:rPr lang="en-US" sz="2400" dirty="0"/>
              <a:t>5.	</a:t>
            </a:r>
            <a:r>
              <a:rPr lang="en-US" sz="2400" dirty="0" err="1"/>
              <a:t>Vicis</a:t>
            </a:r>
            <a:r>
              <a:rPr lang="en-US" sz="2400" dirty="0"/>
              <a:t> Helmets</a:t>
            </a:r>
          </a:p>
          <a:p>
            <a:r>
              <a:rPr lang="en-US" sz="2400" dirty="0"/>
              <a:t>6.	Rotational Testing</a:t>
            </a:r>
          </a:p>
        </p:txBody>
      </p:sp>
    </p:spTree>
    <p:extLst>
      <p:ext uri="{BB962C8B-B14F-4D97-AF65-F5344CB8AC3E}">
        <p14:creationId xmlns:p14="http://schemas.microsoft.com/office/powerpoint/2010/main" val="363866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56153DD-7362-4F6C-897D-552C3E420056}"/>
              </a:ext>
            </a:extLst>
          </p:cNvPr>
          <p:cNvSpPr>
            <a:spLocks noGrp="1" noChangeArrowheads="1"/>
          </p:cNvSpPr>
          <p:nvPr>
            <p:ph type="title"/>
          </p:nvPr>
        </p:nvSpPr>
        <p:spPr/>
        <p:txBody>
          <a:bodyPr/>
          <a:lstStyle/>
          <a:p>
            <a:r>
              <a:rPr lang="en-US" altLang="en-US"/>
              <a:t>Washington Laws</a:t>
            </a:r>
          </a:p>
        </p:txBody>
      </p:sp>
      <p:sp>
        <p:nvSpPr>
          <p:cNvPr id="3" name="Content Placeholder 2">
            <a:extLst>
              <a:ext uri="{FF2B5EF4-FFF2-40B4-BE49-F238E27FC236}">
                <a16:creationId xmlns:a16="http://schemas.microsoft.com/office/drawing/2014/main" id="{7EB277B5-B12F-416D-9A58-4781FF0BD77F}"/>
              </a:ext>
            </a:extLst>
          </p:cNvPr>
          <p:cNvSpPr>
            <a:spLocks noGrp="1"/>
          </p:cNvSpPr>
          <p:nvPr>
            <p:ph idx="1"/>
          </p:nvPr>
        </p:nvSpPr>
        <p:spPr>
          <a:xfrm>
            <a:off x="2343150" y="2228850"/>
            <a:ext cx="7010400" cy="4019550"/>
          </a:xfrm>
        </p:spPr>
        <p:txBody>
          <a:bodyPr>
            <a:normAutofit fontScale="92500" lnSpcReduction="10000"/>
          </a:bodyPr>
          <a:lstStyle/>
          <a:p>
            <a:pPr>
              <a:defRPr/>
            </a:pPr>
            <a:r>
              <a:rPr lang="en-US" altLang="en-US" sz="1800" b="1" dirty="0">
                <a:cs typeface="Arial" charset="0"/>
              </a:rPr>
              <a:t>WAC: 181-87 			</a:t>
            </a:r>
            <a:r>
              <a:rPr lang="en-US" sz="1800" b="1" dirty="0"/>
              <a:t>RCW 26. 44. 030 </a:t>
            </a:r>
            <a:r>
              <a:rPr lang="en-US" altLang="en-US" sz="1800" b="1" dirty="0">
                <a:cs typeface="Arial" charset="0"/>
              </a:rPr>
              <a:t>	</a:t>
            </a:r>
          </a:p>
          <a:p>
            <a:pPr>
              <a:defRPr/>
            </a:pPr>
            <a:r>
              <a:rPr lang="en-US" altLang="en-US" sz="1800" b="1" u="sng" dirty="0">
                <a:ea typeface="ＭＳ Ｐゴシック" pitchFamily="34" charset="-128"/>
                <a:cs typeface="Arial" charset="0"/>
              </a:rPr>
              <a:t>WAC: 181-87-060</a:t>
            </a:r>
            <a:r>
              <a:rPr lang="en-US" altLang="en-US" sz="1800" b="1" dirty="0">
                <a:ea typeface="ＭＳ Ｐゴシック" pitchFamily="34" charset="-128"/>
                <a:cs typeface="Arial" charset="0"/>
              </a:rPr>
              <a:t>		</a:t>
            </a:r>
            <a:r>
              <a:rPr lang="en-US" sz="1800" b="1" dirty="0">
                <a:ea typeface="ＭＳ Ｐゴシック" pitchFamily="34" charset="-128"/>
              </a:rPr>
              <a:t>RCW 28A. 320.160 </a:t>
            </a:r>
            <a:endParaRPr lang="en-US" altLang="en-US" sz="1800" b="1" dirty="0">
              <a:ea typeface="ＭＳ Ｐゴシック" pitchFamily="34" charset="-128"/>
              <a:cs typeface="Arial" charset="0"/>
            </a:endParaRPr>
          </a:p>
          <a:p>
            <a:pPr>
              <a:defRPr/>
            </a:pPr>
            <a:r>
              <a:rPr lang="en-US" altLang="en-US" sz="1800" b="1" u="sng" dirty="0">
                <a:cs typeface="Arial" charset="0"/>
              </a:rPr>
              <a:t>WAC:   181:87-080</a:t>
            </a:r>
            <a:r>
              <a:rPr lang="en-US" altLang="en-US" sz="1800" b="1" dirty="0">
                <a:cs typeface="Arial" charset="0"/>
              </a:rPr>
              <a:t>		</a:t>
            </a:r>
            <a:r>
              <a:rPr lang="en-US" sz="1800" b="1" dirty="0">
                <a:cs typeface="Arial" charset="0"/>
              </a:rPr>
              <a:t>RCW 28A. 400.317 </a:t>
            </a:r>
            <a:endParaRPr lang="en-US" altLang="en-US" sz="1800" b="1" dirty="0">
              <a:cs typeface="Arial" charset="0"/>
            </a:endParaRPr>
          </a:p>
          <a:p>
            <a:pPr>
              <a:defRPr/>
            </a:pPr>
            <a:r>
              <a:rPr lang="en-US" altLang="en-US" sz="1800" b="1" dirty="0">
                <a:cs typeface="Arial" charset="0"/>
              </a:rPr>
              <a:t>WAC:   181-878-080 	</a:t>
            </a:r>
            <a:r>
              <a:rPr lang="en-US" sz="1800" b="1" dirty="0"/>
              <a:t>RCW 28A. 640-020: </a:t>
            </a:r>
            <a:endParaRPr lang="en-US" altLang="en-US" sz="1800" b="1" dirty="0">
              <a:cs typeface="Arial" charset="0"/>
            </a:endParaRPr>
          </a:p>
          <a:p>
            <a:pPr>
              <a:defRPr/>
            </a:pPr>
            <a:r>
              <a:rPr lang="en-US" altLang="en-US" sz="1800" b="1" dirty="0">
                <a:cs typeface="Arial" charset="0"/>
              </a:rPr>
              <a:t>WAC:   181-86-013		</a:t>
            </a:r>
            <a:r>
              <a:rPr lang="en-US" altLang="en-US" sz="1800" b="1" u="sng" dirty="0">
                <a:cs typeface="Arial" charset="0"/>
              </a:rPr>
              <a:t>RCW 43.01-135</a:t>
            </a:r>
          </a:p>
          <a:p>
            <a:pPr>
              <a:defRPr/>
            </a:pPr>
            <a:r>
              <a:rPr lang="en-US" altLang="en-US" sz="1800" b="1" dirty="0">
                <a:cs typeface="Arial" charset="0"/>
              </a:rPr>
              <a:t>WAC:   181-86-110</a:t>
            </a:r>
          </a:p>
          <a:p>
            <a:pPr>
              <a:defRPr/>
            </a:pPr>
            <a:r>
              <a:rPr lang="en-US" altLang="en-US" sz="1800" b="1" u="sng" dirty="0">
                <a:cs typeface="Arial" charset="0"/>
              </a:rPr>
              <a:t>WAC:   181-86-056</a:t>
            </a:r>
          </a:p>
          <a:p>
            <a:pPr>
              <a:defRPr/>
            </a:pPr>
            <a:r>
              <a:rPr lang="en-US" sz="1800" b="1" u="sng" dirty="0"/>
              <a:t>WAC:   382-190-057</a:t>
            </a:r>
            <a:r>
              <a:rPr lang="en-US" altLang="en-US" sz="1800" b="1" u="sng" dirty="0">
                <a:ea typeface="ＭＳ Ｐゴシック" pitchFamily="34" charset="-128"/>
                <a:cs typeface="Arial" charset="0"/>
              </a:rPr>
              <a:t> </a:t>
            </a:r>
          </a:p>
          <a:p>
            <a:pPr>
              <a:defRPr/>
            </a:pPr>
            <a:r>
              <a:rPr lang="en-US" sz="1800" b="1" dirty="0"/>
              <a:t>WAC:   392-190-058 (Policy)</a:t>
            </a:r>
          </a:p>
          <a:p>
            <a:pPr>
              <a:defRPr/>
            </a:pPr>
            <a:r>
              <a:rPr lang="en-US" sz="1800" b="1" dirty="0"/>
              <a:t>WAC:  392-190-056 (Definitions)</a:t>
            </a:r>
          </a:p>
          <a:p>
            <a:pPr marL="0" indent="0">
              <a:buNone/>
              <a:defRPr/>
            </a:pPr>
            <a:r>
              <a:rPr lang="en-US" sz="2000" b="1" dirty="0"/>
              <a:t> </a:t>
            </a:r>
          </a:p>
        </p:txBody>
      </p:sp>
    </p:spTree>
    <p:extLst>
      <p:ext uri="{BB962C8B-B14F-4D97-AF65-F5344CB8AC3E}">
        <p14:creationId xmlns:p14="http://schemas.microsoft.com/office/powerpoint/2010/main" val="2734842037"/>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3974</Words>
  <Application>Microsoft Office PowerPoint</Application>
  <PresentationFormat>Widescreen</PresentationFormat>
  <Paragraphs>453</Paragraphs>
  <Slides>51</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MS PGothic</vt:lpstr>
      <vt:lpstr>Yu Gothic</vt:lpstr>
      <vt:lpstr>Arial</vt:lpstr>
      <vt:lpstr>Bernard MT Condensed</vt:lpstr>
      <vt:lpstr>Calibri</vt:lpstr>
      <vt:lpstr>Times</vt:lpstr>
      <vt:lpstr>Times New Roman</vt:lpstr>
      <vt:lpstr>Trebuchet MS</vt:lpstr>
      <vt:lpstr>Wingdings</vt:lpstr>
      <vt:lpstr>Wingdings 3</vt:lpstr>
      <vt:lpstr>Facet</vt:lpstr>
      <vt:lpstr>WSSAAA  Conference</vt:lpstr>
      <vt:lpstr>Addressing Problems</vt:lpstr>
      <vt:lpstr>Determining Liability</vt:lpstr>
      <vt:lpstr>Standard of Care vs The Standard of Practice</vt:lpstr>
      <vt:lpstr>Who or What is Covered</vt:lpstr>
      <vt:lpstr>Legal Terminology</vt:lpstr>
      <vt:lpstr>Attorneys will ask????</vt:lpstr>
      <vt:lpstr>Today’s Topics</vt:lpstr>
      <vt:lpstr>Washington Laws</vt:lpstr>
      <vt:lpstr>Code of Professional Conduct </vt:lpstr>
      <vt:lpstr>PowerPoint Presentation</vt:lpstr>
      <vt:lpstr>Charges Alleging Sex-Based Harassment (Charges filed with EEOC) FY 2011 - FY 2017 </vt:lpstr>
      <vt:lpstr>Factors to Consider . . .</vt:lpstr>
      <vt:lpstr>Factors to Consider:</vt:lpstr>
      <vt:lpstr>Former MSU dean William Strampel sexually harassed students, had pornography on university computer </vt:lpstr>
      <vt:lpstr>PowerPoint Presentation</vt:lpstr>
      <vt:lpstr>US Volleyball Coach Rick Butler Banned for Life</vt:lpstr>
      <vt:lpstr>New England Legend Joe Bernal Banned for Life By USA Swimming </vt:lpstr>
      <vt:lpstr>Doe v Hamilton County Board of Education – US District Court Tn</vt:lpstr>
      <vt:lpstr>Bullying vs Hazing</vt:lpstr>
      <vt:lpstr>Hazing Incidents</vt:lpstr>
      <vt:lpstr>Sexting:  The consequences </vt:lpstr>
      <vt:lpstr>PowerPoint Presentation</vt:lpstr>
      <vt:lpstr>PowerPoint Presentation</vt:lpstr>
      <vt:lpstr>Online behaviors</vt:lpstr>
      <vt:lpstr>Developing boundary policies</vt:lpstr>
      <vt:lpstr>Developing Boundary Policies Outlining Discipline Consequences</vt:lpstr>
      <vt:lpstr>Sexual Misconduct is on the Rise</vt:lpstr>
      <vt:lpstr>PowerPoint Presentation</vt:lpstr>
      <vt:lpstr>Mandatory Reporting  </vt:lpstr>
      <vt:lpstr>Best Practices: What Should Be Reported</vt:lpstr>
      <vt:lpstr>PowerPoint Presentation</vt:lpstr>
      <vt:lpstr>The Role of a Trainer </vt:lpstr>
      <vt:lpstr>The Role of a Trainer</vt:lpstr>
      <vt:lpstr>Coaches, Just a Heads Up!!! What did we learn from Highland??</vt:lpstr>
      <vt:lpstr>Attorney-client privilege</vt:lpstr>
      <vt:lpstr>Back v. Belt Valley School District          Filed – March 2016 – Montana</vt:lpstr>
      <vt:lpstr>Facts- $53 Million</vt:lpstr>
      <vt:lpstr>PowerPoint Presentation</vt:lpstr>
      <vt:lpstr>14th Amendment Requires Schools to Protect High School football players from concussion injuries </vt:lpstr>
      <vt:lpstr>AED Lawsuit </vt:lpstr>
      <vt:lpstr>PowerPoint Presentation</vt:lpstr>
      <vt:lpstr>ROTATIONAL TESTING </vt:lpstr>
      <vt:lpstr>VICIS Helmets</vt:lpstr>
      <vt:lpstr>Private Helmet Purchasing</vt:lpstr>
      <vt:lpstr>NFL Bans 4 and 5 STAR Helmets</vt:lpstr>
      <vt:lpstr>NFL Bans Helmets</vt:lpstr>
      <vt:lpstr>PowerPoint Presentation</vt:lpstr>
      <vt:lpstr>PowerPoint Presentation</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Bridge</dc:creator>
  <cp:lastModifiedBy>Steve Bridge</cp:lastModifiedBy>
  <cp:revision>77</cp:revision>
  <dcterms:created xsi:type="dcterms:W3CDTF">2018-04-09T15:57:50Z</dcterms:created>
  <dcterms:modified xsi:type="dcterms:W3CDTF">2018-04-23T20:41:28Z</dcterms:modified>
</cp:coreProperties>
</file>