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2"/>
  </p:notesMasterIdLst>
  <p:handoutMasterIdLst>
    <p:handoutMasterId r:id="rId43"/>
  </p:handoutMasterIdLst>
  <p:sldIdLst>
    <p:sldId id="279" r:id="rId3"/>
    <p:sldId id="378" r:id="rId4"/>
    <p:sldId id="310" r:id="rId5"/>
    <p:sldId id="305" r:id="rId6"/>
    <p:sldId id="364" r:id="rId7"/>
    <p:sldId id="292" r:id="rId8"/>
    <p:sldId id="293" r:id="rId9"/>
    <p:sldId id="337" r:id="rId10"/>
    <p:sldId id="339" r:id="rId11"/>
    <p:sldId id="319" r:id="rId12"/>
    <p:sldId id="320" r:id="rId13"/>
    <p:sldId id="330" r:id="rId14"/>
    <p:sldId id="335" r:id="rId15"/>
    <p:sldId id="308" r:id="rId16"/>
    <p:sldId id="318" r:id="rId17"/>
    <p:sldId id="376" r:id="rId18"/>
    <p:sldId id="325" r:id="rId19"/>
    <p:sldId id="343" r:id="rId20"/>
    <p:sldId id="341" r:id="rId21"/>
    <p:sldId id="368" r:id="rId22"/>
    <p:sldId id="327" r:id="rId23"/>
    <p:sldId id="326" r:id="rId24"/>
    <p:sldId id="360" r:id="rId25"/>
    <p:sldId id="361" r:id="rId26"/>
    <p:sldId id="273" r:id="rId27"/>
    <p:sldId id="346" r:id="rId28"/>
    <p:sldId id="379" r:id="rId29"/>
    <p:sldId id="334" r:id="rId30"/>
    <p:sldId id="296" r:id="rId31"/>
    <p:sldId id="295" r:id="rId32"/>
    <p:sldId id="297" r:id="rId33"/>
    <p:sldId id="359" r:id="rId34"/>
    <p:sldId id="355" r:id="rId35"/>
    <p:sldId id="373" r:id="rId36"/>
    <p:sldId id="354" r:id="rId37"/>
    <p:sldId id="362" r:id="rId38"/>
    <p:sldId id="374" r:id="rId39"/>
    <p:sldId id="333" r:id="rId40"/>
    <p:sldId id="274" r:id="rId4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07" autoAdjust="0"/>
  </p:normalViewPr>
  <p:slideViewPr>
    <p:cSldViewPr>
      <p:cViewPr varScale="1">
        <p:scale>
          <a:sx n="74" d="100"/>
          <a:sy n="74" d="100"/>
        </p:scale>
        <p:origin x="762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4/27/2016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4/27/2016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4/27/2016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tejsZnTNYM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gwhitmore@lrschools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/>
            </a:gs>
            <a:gs pos="71000">
              <a:schemeClr val="bg2">
                <a:tint val="100000"/>
                <a:shade val="40000"/>
                <a:satMod val="100000"/>
              </a:schemeClr>
            </a:gs>
            <a:gs pos="100000">
              <a:schemeClr val="bg2">
                <a:shade val="5000"/>
                <a:sat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23" y="4114800"/>
            <a:ext cx="11427460" cy="18288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/>
              <a:t>Greg </a:t>
            </a:r>
            <a:r>
              <a:rPr lang="en-US" sz="2400" dirty="0" smtClean="0"/>
              <a:t>Whitmore</a:t>
            </a:r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Athletic Director</a:t>
            </a:r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Head Football Coach</a:t>
            </a:r>
          </a:p>
          <a:p>
            <a:pPr algn="l">
              <a:lnSpc>
                <a:spcPct val="120000"/>
              </a:lnSpc>
            </a:pPr>
            <a:r>
              <a:rPr lang="en-US" sz="2400" dirty="0" smtClean="0"/>
              <a:t>Lind-Ritzville </a:t>
            </a:r>
            <a:r>
              <a:rPr lang="en-US" sz="2400" dirty="0"/>
              <a:t>High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7788" y="1828800"/>
            <a:ext cx="1196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u="sng" dirty="0" smtClean="0"/>
              <a:t>Keeping Football Healthy</a:t>
            </a:r>
          </a:p>
          <a:p>
            <a:pPr>
              <a:lnSpc>
                <a:spcPct val="90000"/>
              </a:lnSpc>
            </a:pPr>
            <a:r>
              <a:rPr lang="en-US" sz="4800" dirty="0" smtClean="0"/>
              <a:t>An Athletic Director’s Perspective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117657"/>
            <a:ext cx="1319266" cy="7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7012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smtClean="0"/>
              <a:t>Rising Cost of Participation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9" y="1752600"/>
            <a:ext cx="4785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WIAA will be looking at socio-economic factors as it relates to athletic success and classification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50" y="1826685"/>
            <a:ext cx="7245275" cy="5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612" y="228600"/>
            <a:ext cx="12039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smtClean="0"/>
              <a:t>Lack of Interest</a:t>
            </a:r>
          </a:p>
          <a:p>
            <a:r>
              <a:rPr lang="en-US" sz="4800" dirty="0" smtClean="0"/>
              <a:t>Societal Changes (video game generation)</a:t>
            </a:r>
          </a:p>
          <a:p>
            <a:r>
              <a:rPr lang="en-US" sz="4800" dirty="0" smtClean="0"/>
              <a:t>Kids Getting Burned Out</a:t>
            </a:r>
          </a:p>
          <a:p>
            <a:r>
              <a:rPr lang="en-US" sz="4800" dirty="0" smtClean="0"/>
              <a:t>Not Having Fun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42012" y="3657600"/>
            <a:ext cx="5876925" cy="3097823"/>
            <a:chOff x="1370012" y="3733800"/>
            <a:chExt cx="5876925" cy="30978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0012" y="4564673"/>
              <a:ext cx="2838450" cy="1828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6612" y="4564673"/>
              <a:ext cx="2600325" cy="22669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0612" y="3733800"/>
              <a:ext cx="3429000" cy="5238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50812" y="4316094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How does Pete Carroll make practice fun?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612" y="152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Risk of Injury/Concussions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676400"/>
            <a:ext cx="3657600" cy="1899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12" y="2589701"/>
            <a:ext cx="2895600" cy="2456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212" y="3817957"/>
            <a:ext cx="39460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447800"/>
            <a:ext cx="3286651" cy="4934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7613" y="609600"/>
            <a:ext cx="3886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www.theusof.com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1899" y="5105400"/>
            <a:ext cx="5257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Rent or buy on iTunes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1012" y="1093857"/>
            <a:ext cx="6476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Sean </a:t>
            </a:r>
            <a:r>
              <a:rPr lang="en-US" sz="4000" dirty="0" err="1" smtClean="0"/>
              <a:t>Pamphilon</a:t>
            </a:r>
            <a:endParaRPr lang="en-US" sz="4000" dirty="0" smtClean="0"/>
          </a:p>
          <a:p>
            <a:pPr algn="ctr"/>
            <a:r>
              <a:rPr lang="en-US" sz="4000" dirty="0" smtClean="0"/>
              <a:t>“Father first. Fan second.”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2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943" y="122879"/>
            <a:ext cx="933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Chronic Traumatic Encephalopathy (CTE)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61321" y="2805795"/>
            <a:ext cx="2438400" cy="2356556"/>
            <a:chOff x="1522412" y="1577269"/>
            <a:chExt cx="2438400" cy="23565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2412" y="2057400"/>
              <a:ext cx="2438400" cy="18764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2412" y="1577269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Jovan Belcher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67942" y="1226774"/>
            <a:ext cx="2438400" cy="2832806"/>
            <a:chOff x="8818562" y="1337203"/>
            <a:chExt cx="2438400" cy="28328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6212" y="1817334"/>
              <a:ext cx="1943100" cy="23526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818562" y="1337203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Junior </a:t>
              </a:r>
              <a:r>
                <a:rPr lang="en-US" sz="2800" dirty="0" err="1" smtClean="0"/>
                <a:t>Seau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607" y="1864959"/>
            <a:ext cx="2438400" cy="2870906"/>
            <a:chOff x="4799012" y="2872669"/>
            <a:chExt cx="2438400" cy="28709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3812" y="3352800"/>
              <a:ext cx="1905000" cy="23907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99012" y="2872669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Mike Webster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172" y="4890048"/>
            <a:ext cx="2667000" cy="1792932"/>
            <a:chOff x="965199" y="4392550"/>
            <a:chExt cx="2667000" cy="17929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199" y="4897395"/>
              <a:ext cx="2667000" cy="128808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79499" y="4392550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John Mackey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90012" y="4754577"/>
            <a:ext cx="3007024" cy="1775889"/>
            <a:chOff x="8534706" y="4618089"/>
            <a:chExt cx="3007024" cy="1775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7212" y="5093172"/>
              <a:ext cx="2094518" cy="13008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4706" y="5093172"/>
              <a:ext cx="912506" cy="13008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61412" y="4618089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Frank Gifford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40608" y="1974281"/>
            <a:ext cx="2438400" cy="1975299"/>
            <a:chOff x="6303962" y="604035"/>
            <a:chExt cx="2438400" cy="19752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0162" y="1055334"/>
              <a:ext cx="2286000" cy="1524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03962" y="604035"/>
              <a:ext cx="2438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Dave Duerson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91448" y="4493926"/>
            <a:ext cx="2921479" cy="2092688"/>
            <a:chOff x="2889077" y="2403112"/>
            <a:chExt cx="2921479" cy="20926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3056" y="2895600"/>
              <a:ext cx="2857500" cy="1600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889077" y="2403112"/>
              <a:ext cx="289938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 smtClean="0"/>
                <a:t>Adrien Robinson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9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39" y="6894"/>
            <a:ext cx="12122686" cy="786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/>
              <a:t>Research indicates CTE is real, but……..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The key word of this disease is “Chronic.”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These players experienced repeated “</a:t>
            </a:r>
            <a:r>
              <a:rPr lang="en-US" sz="4400" dirty="0"/>
              <a:t>Trauma</a:t>
            </a:r>
            <a:r>
              <a:rPr lang="en-US" sz="4400" dirty="0" smtClean="0"/>
              <a:t>.”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These players often had multiple concussions.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These players returned before brain healed.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Many, many more sub-concussive hits.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Players </a:t>
            </a:r>
            <a:r>
              <a:rPr lang="en-US" sz="4400" dirty="0"/>
              <a:t>in the news are high profile.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6511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012" y="914400"/>
            <a:ext cx="101346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7200" dirty="0" smtClean="0">
                <a:solidFill>
                  <a:prstClr val="white"/>
                </a:solidFill>
              </a:rPr>
              <a:t>What can we do as AD’s?</a:t>
            </a:r>
          </a:p>
          <a:p>
            <a:pPr lvl="0">
              <a:lnSpc>
                <a:spcPct val="90000"/>
              </a:lnSpc>
            </a:pPr>
            <a:endParaRPr lang="en-US" sz="7200" dirty="0">
              <a:solidFill>
                <a:prstClr val="white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7200" dirty="0" smtClean="0">
                <a:solidFill>
                  <a:prstClr val="white"/>
                </a:solidFill>
              </a:rPr>
              <a:t>Help change the culture!</a:t>
            </a:r>
            <a:endParaRPr lang="en-US" sz="7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0812" y="76200"/>
            <a:ext cx="11372850" cy="1015663"/>
            <a:chOff x="150812" y="76200"/>
            <a:chExt cx="11372850" cy="1015663"/>
          </a:xfrm>
        </p:grpSpPr>
        <p:sp>
          <p:nvSpPr>
            <p:cNvPr id="2" name="Rectangle 1"/>
            <p:cNvSpPr/>
            <p:nvPr/>
          </p:nvSpPr>
          <p:spPr>
            <a:xfrm>
              <a:off x="150812" y="76200"/>
              <a:ext cx="10363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smtClean="0"/>
                <a:t>Youth Football – Pop Warner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6812" y="186988"/>
              <a:ext cx="1466850" cy="9048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08012" y="3276600"/>
            <a:ext cx="11049000" cy="2466228"/>
            <a:chOff x="379412" y="3962400"/>
            <a:chExt cx="11049000" cy="2466228"/>
          </a:xfrm>
        </p:grpSpPr>
        <p:sp>
          <p:nvSpPr>
            <p:cNvPr id="11" name="TextBox 10"/>
            <p:cNvSpPr txBox="1"/>
            <p:nvPr/>
          </p:nvSpPr>
          <p:spPr>
            <a:xfrm>
              <a:off x="379412" y="3962400"/>
              <a:ext cx="11049000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4400" dirty="0" smtClean="0"/>
                <a:t>We have to address Youth Football.</a:t>
              </a:r>
              <a:endParaRPr lang="en-US" sz="4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5011" y="5018928"/>
              <a:ext cx="5034643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9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036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Youth Football – Pop Warner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812" y="186988"/>
            <a:ext cx="1466850" cy="90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47800"/>
            <a:ext cx="12114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/>
              </a:rPr>
              <a:t>Least qualified people coaching the most important group</a:t>
            </a:r>
            <a:endParaRPr lang="en-US" sz="3600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2" y="2743200"/>
            <a:ext cx="5791200" cy="38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76200"/>
            <a:ext cx="1036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Youth Football – Pop Warner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012" y="1752600"/>
            <a:ext cx="3877592" cy="2695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1752600"/>
            <a:ext cx="5550284" cy="2714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612" y="5334000"/>
            <a:ext cx="10508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prstClr val="white"/>
                </a:solidFill>
              </a:rPr>
              <a:t>We have to rethink youth football!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118856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We </a:t>
            </a:r>
            <a:r>
              <a:rPr lang="en-US" sz="4800" dirty="0"/>
              <a:t>have to change the culture of football</a:t>
            </a:r>
            <a:r>
              <a:rPr lang="en-US" sz="4800" dirty="0" smtClean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How our coaches coach.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Reassess our youth programs.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/>
              <a:t>I am going to challenge your thinking.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910" y="3429000"/>
            <a:ext cx="5464629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1524000"/>
            <a:ext cx="11563483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12" y="76200"/>
            <a:ext cx="1036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When should kids start hitting?</a:t>
            </a:r>
          </a:p>
        </p:txBody>
      </p:sp>
    </p:spTree>
    <p:extLst>
      <p:ext uri="{BB962C8B-B14F-4D97-AF65-F5344CB8AC3E}">
        <p14:creationId xmlns:p14="http://schemas.microsoft.com/office/powerpoint/2010/main" val="24747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11723"/>
            <a:ext cx="11277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/>
              <a:t>Dr. Robert Cantu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Child’s head/brain disproportionate size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Lack </a:t>
            </a:r>
            <a:r>
              <a:rPr lang="en-US" sz="4800" dirty="0" smtClean="0"/>
              <a:t>neck </a:t>
            </a:r>
            <a:r>
              <a:rPr lang="en-US" sz="4800" dirty="0"/>
              <a:t>strength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Brain not fully developed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Youth brain more susceptible to trauma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Youth brain doesn’t heal as quickly.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861" y="257432"/>
            <a:ext cx="1950403" cy="2953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228600"/>
            <a:ext cx="2762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-2931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u="sng" dirty="0" smtClean="0"/>
              <a:t>Let’s Propose a Rule Change Today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No tackle football before 9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grade</a:t>
            </a:r>
          </a:p>
          <a:p>
            <a:pPr marL="1295293" lvl="1" indent="-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4800" dirty="0" smtClean="0"/>
              <a:t>Dr. Cantu</a:t>
            </a:r>
          </a:p>
          <a:p>
            <a:pPr marL="1295293" lvl="1" indent="-6858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4800" dirty="0" smtClean="0"/>
              <a:t>Keyshawn Johnson</a:t>
            </a:r>
          </a:p>
          <a:p>
            <a:pPr marL="1295293" lvl="1" indent="-6858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No </a:t>
            </a:r>
            <a:r>
              <a:rPr lang="en-US" sz="4800" dirty="0"/>
              <a:t>tackle football </a:t>
            </a:r>
            <a:r>
              <a:rPr lang="en-US" sz="4800" dirty="0" smtClean="0"/>
              <a:t>before 7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grade</a:t>
            </a: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No tackle football before </a:t>
            </a:r>
            <a:r>
              <a:rPr lang="en-US" sz="4800" dirty="0" smtClean="0"/>
              <a:t>5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grade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5486400"/>
            <a:ext cx="10892492" cy="10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469" y="5715000"/>
            <a:ext cx="1173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dirty="0" smtClean="0">
                <a:solidFill>
                  <a:prstClr val="white"/>
                </a:solidFill>
              </a:rPr>
              <a:t>How much influence does your coach have?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057" y="281363"/>
            <a:ext cx="1173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dirty="0" smtClean="0">
                <a:solidFill>
                  <a:prstClr val="white"/>
                </a:solidFill>
              </a:rPr>
              <a:t>Youth Football in your Area?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057" y="1189580"/>
            <a:ext cx="1173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dirty="0">
                <a:solidFill>
                  <a:prstClr val="white"/>
                </a:solidFill>
              </a:rPr>
              <a:t>W</a:t>
            </a:r>
            <a:r>
              <a:rPr lang="en-US" sz="4800" dirty="0" smtClean="0">
                <a:solidFill>
                  <a:prstClr val="white"/>
                </a:solidFill>
              </a:rPr>
              <a:t>hat age </a:t>
            </a:r>
            <a:r>
              <a:rPr lang="en-US" sz="4800" dirty="0">
                <a:solidFill>
                  <a:prstClr val="white"/>
                </a:solidFill>
              </a:rPr>
              <a:t>does </a:t>
            </a:r>
            <a:r>
              <a:rPr lang="en-US" sz="4800" dirty="0" smtClean="0">
                <a:solidFill>
                  <a:prstClr val="white"/>
                </a:solidFill>
              </a:rPr>
              <a:t>it start?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057" y="2438400"/>
            <a:ext cx="11734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dirty="0" smtClean="0">
                <a:solidFill>
                  <a:prstClr val="white"/>
                </a:solidFill>
              </a:rPr>
              <a:t>Do you have Select football?</a:t>
            </a:r>
          </a:p>
          <a:p>
            <a:pPr lvl="0">
              <a:lnSpc>
                <a:spcPct val="90000"/>
              </a:lnSpc>
            </a:pPr>
            <a:r>
              <a:rPr lang="en-US" sz="3600" dirty="0" smtClean="0">
                <a:solidFill>
                  <a:prstClr val="white"/>
                </a:solidFill>
              </a:rPr>
              <a:t>Middle School – City League - Select 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466" y="4501037"/>
            <a:ext cx="1173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dirty="0" smtClean="0">
                <a:solidFill>
                  <a:prstClr val="white"/>
                </a:solidFill>
              </a:rPr>
              <a:t>How much influence do you have? 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012" y="1295400"/>
            <a:ext cx="10896600" cy="2819400"/>
            <a:chOff x="5332412" y="5029200"/>
            <a:chExt cx="6671187" cy="1676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8612" y="5029200"/>
              <a:ext cx="2784987" cy="1676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32412" y="5865370"/>
              <a:ext cx="383239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sz="5400" dirty="0">
                  <a:solidFill>
                    <a:prstClr val="white"/>
                  </a:solidFill>
                </a:rPr>
                <a:t>Flag football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40" y="1371600"/>
            <a:ext cx="1179767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/>
              <a:t>Coaches must rethink how they coach.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02676" y="3810000"/>
            <a:ext cx="11430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5400" dirty="0">
                <a:solidFill>
                  <a:prstClr val="white"/>
                </a:solidFill>
              </a:rPr>
              <a:t>Don’t </a:t>
            </a:r>
            <a:r>
              <a:rPr lang="en-US" sz="5400" dirty="0" smtClean="0">
                <a:solidFill>
                  <a:prstClr val="white"/>
                </a:solidFill>
              </a:rPr>
              <a:t>teach dangerous hits.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34" y="5029200"/>
            <a:ext cx="11430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5400" dirty="0">
                <a:solidFill>
                  <a:prstClr val="white"/>
                </a:solidFill>
              </a:rPr>
              <a:t>Don’t </a:t>
            </a:r>
            <a:r>
              <a:rPr lang="en-US" sz="5400" dirty="0" smtClean="0">
                <a:solidFill>
                  <a:prstClr val="white"/>
                </a:solidFill>
              </a:rPr>
              <a:t>celebrate dangerous hits.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40" y="2590800"/>
            <a:ext cx="637033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/>
              <a:t>Changes to practices.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87940" y="152400"/>
            <a:ext cx="1207292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smtClean="0"/>
              <a:t>We have to have conversations w/coach.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6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jsZnTNYM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346" y="152400"/>
            <a:ext cx="11650134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413" y="5897608"/>
            <a:ext cx="11430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5400" dirty="0">
                <a:solidFill>
                  <a:prstClr val="white"/>
                </a:solidFill>
              </a:rPr>
              <a:t>Don’t teach/celebrate dangerous hits</a:t>
            </a:r>
          </a:p>
        </p:txBody>
      </p:sp>
    </p:spTree>
    <p:extLst>
      <p:ext uri="{BB962C8B-B14F-4D97-AF65-F5344CB8AC3E}">
        <p14:creationId xmlns:p14="http://schemas.microsoft.com/office/powerpoint/2010/main" val="41531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5212" y="1524000"/>
            <a:ext cx="1005840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/>
              <a:t>What Else </a:t>
            </a:r>
            <a:r>
              <a:rPr lang="en-US" sz="5400" b="1" dirty="0" smtClean="0"/>
              <a:t>Must We Do as AD’s?</a:t>
            </a:r>
          </a:p>
          <a:p>
            <a:pPr>
              <a:lnSpc>
                <a:spcPct val="90000"/>
              </a:lnSpc>
            </a:pPr>
            <a:endParaRPr lang="en-US" sz="5400" b="1" dirty="0"/>
          </a:p>
          <a:p>
            <a:pPr algn="ctr">
              <a:lnSpc>
                <a:spcPct val="90000"/>
              </a:lnSpc>
            </a:pPr>
            <a:r>
              <a:rPr lang="en-US" sz="5400" b="1" dirty="0" smtClean="0"/>
              <a:t>The Givens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614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7" y="0"/>
            <a:ext cx="12122686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u="sng" dirty="0" smtClean="0"/>
              <a:t>Parent Meetings:</a:t>
            </a:r>
          </a:p>
          <a:p>
            <a:pPr marL="685800" lvl="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Get correct information to parents. </a:t>
            </a:r>
          </a:p>
          <a:p>
            <a:pPr marL="685800" lvl="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Help </a:t>
            </a:r>
            <a:r>
              <a:rPr lang="en-US" sz="3600" dirty="0">
                <a:solidFill>
                  <a:prstClr val="white"/>
                </a:solidFill>
              </a:rPr>
              <a:t>parents keep things in perspective</a:t>
            </a:r>
            <a:r>
              <a:rPr lang="en-US" sz="3600" dirty="0" smtClean="0">
                <a:solidFill>
                  <a:prstClr val="white"/>
                </a:solidFill>
              </a:rPr>
              <a:t>.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12" y="2971800"/>
            <a:ext cx="5943600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u="sng" dirty="0" smtClean="0"/>
              <a:t>2013 Deaths Due to Football</a:t>
            </a:r>
          </a:p>
          <a:p>
            <a:r>
              <a:rPr lang="en-US" sz="3200" dirty="0" smtClean="0"/>
              <a:t>Directly Related	  8</a:t>
            </a:r>
          </a:p>
          <a:p>
            <a:r>
              <a:rPr lang="en-US" sz="3200" dirty="0" smtClean="0"/>
              <a:t>Indirectly Related	  </a:t>
            </a:r>
            <a:r>
              <a:rPr lang="en-US" sz="3200" u="sng" dirty="0" smtClean="0"/>
              <a:t>9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 </a:t>
            </a:r>
            <a:r>
              <a:rPr lang="en-US" sz="3200" b="1" dirty="0" smtClean="0"/>
              <a:t>17 deaths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5530" y="4729103"/>
            <a:ext cx="5044663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u="sng" dirty="0" smtClean="0"/>
              <a:t>2013 Bicycle Deaths in U.S.</a:t>
            </a:r>
          </a:p>
          <a:p>
            <a:r>
              <a:rPr lang="en-US" sz="3200" dirty="0" smtClean="0"/>
              <a:t>10-14		30</a:t>
            </a:r>
          </a:p>
          <a:p>
            <a:r>
              <a:rPr lang="en-US" sz="3200" dirty="0" smtClean="0"/>
              <a:t>15-19		</a:t>
            </a:r>
            <a:r>
              <a:rPr lang="en-US" sz="3200" u="sng" dirty="0" smtClean="0"/>
              <a:t>49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smtClean="0"/>
              <a:t>79</a:t>
            </a:r>
            <a:r>
              <a:rPr lang="en-US" sz="3200" b="1" dirty="0"/>
              <a:t> </a:t>
            </a:r>
            <a:r>
              <a:rPr lang="en-US" sz="3200" b="1" dirty="0" smtClean="0"/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23700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0" y="381000"/>
            <a:ext cx="10581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effectLst/>
              </a:rPr>
              <a:t>Anyone not letting their </a:t>
            </a:r>
            <a:r>
              <a:rPr lang="en-US" sz="4800" dirty="0" smtClean="0"/>
              <a:t>kid</a:t>
            </a:r>
            <a:r>
              <a:rPr lang="en-US" sz="4800" dirty="0" smtClean="0">
                <a:effectLst/>
              </a:rPr>
              <a:t> ride a bike?</a:t>
            </a:r>
            <a:endParaRPr lang="en-US" sz="4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2286000"/>
            <a:ext cx="2633920" cy="2667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2895600"/>
            <a:ext cx="55541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09" y="136957"/>
            <a:ext cx="4970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/>
              <a:t>Topics for Today</a:t>
            </a:r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36701" y="1510963"/>
            <a:ext cx="11277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Decline in football </a:t>
            </a:r>
            <a:r>
              <a:rPr lang="en-US" sz="3600" dirty="0" smtClean="0">
                <a:solidFill>
                  <a:prstClr val="white"/>
                </a:solidFill>
              </a:rPr>
              <a:t>participation </a:t>
            </a:r>
            <a:r>
              <a:rPr lang="en-US" sz="3600" dirty="0">
                <a:solidFill>
                  <a:prstClr val="white"/>
                </a:solidFill>
              </a:rPr>
              <a:t>numbers &amp; </a:t>
            </a:r>
            <a:r>
              <a:rPr lang="en-US" sz="3600" dirty="0" smtClean="0">
                <a:solidFill>
                  <a:prstClr val="white"/>
                </a:solidFill>
              </a:rPr>
              <a:t>why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701" y="2180607"/>
            <a:ext cx="108921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How we have to monitor the way our coaches coach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700" y="2862362"/>
            <a:ext cx="1174891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Rule changes – some we have &amp; some we may need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700" y="3622830"/>
            <a:ext cx="106737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The state of youth </a:t>
            </a:r>
            <a:r>
              <a:rPr lang="en-US" sz="3600" dirty="0">
                <a:solidFill>
                  <a:prstClr val="white"/>
                </a:solidFill>
              </a:rPr>
              <a:t>f</a:t>
            </a:r>
            <a:r>
              <a:rPr lang="en-US" sz="3600" dirty="0" smtClean="0">
                <a:solidFill>
                  <a:prstClr val="white"/>
                </a:solidFill>
              </a:rPr>
              <a:t>ootball &amp; select </a:t>
            </a:r>
            <a:r>
              <a:rPr lang="en-US" sz="3600" dirty="0">
                <a:solidFill>
                  <a:prstClr val="white"/>
                </a:solidFill>
              </a:rPr>
              <a:t>f</a:t>
            </a:r>
            <a:r>
              <a:rPr lang="en-US" sz="3600" dirty="0" smtClean="0">
                <a:solidFill>
                  <a:prstClr val="white"/>
                </a:solidFill>
              </a:rPr>
              <a:t>ootball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76200"/>
            <a:ext cx="9144000" cy="712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u="sng" dirty="0">
                <a:solidFill>
                  <a:prstClr val="white"/>
                </a:solidFill>
              </a:rPr>
              <a:t>Parent Meetings:</a:t>
            </a:r>
          </a:p>
          <a:p>
            <a:pPr>
              <a:lnSpc>
                <a:spcPct val="90000"/>
              </a:lnSpc>
            </a:pPr>
            <a:endParaRPr lang="en-US" sz="48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Rule Changes to Make Football Safer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Summer practice limitations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No more than 2 contact days/week  (WIAA Amendment proposed again)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Targeting Defenseless Players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Helmet-to-Helmet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Kickoff Formation Rules</a:t>
            </a: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618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752600"/>
            <a:ext cx="5282557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1752600"/>
            <a:ext cx="6463812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0293" y="157270"/>
            <a:ext cx="659828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/>
              <a:t>Technology/Equipment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35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2" y="76200"/>
            <a:ext cx="115824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800" u="sng" dirty="0">
                <a:solidFill>
                  <a:prstClr val="white"/>
                </a:solidFill>
              </a:rPr>
              <a:t>Parent Meetings</a:t>
            </a:r>
            <a:r>
              <a:rPr lang="en-US" sz="4800" u="sng" dirty="0" smtClean="0">
                <a:solidFill>
                  <a:prstClr val="white"/>
                </a:solidFill>
              </a:rPr>
              <a:t>:</a:t>
            </a:r>
            <a:endParaRPr lang="en-US" sz="3600" dirty="0"/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Invite them to practices.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Show </a:t>
            </a:r>
            <a:r>
              <a:rPr lang="en-US" sz="4400" dirty="0" smtClean="0"/>
              <a:t>our </a:t>
            </a:r>
            <a:r>
              <a:rPr lang="en-US" sz="4400" dirty="0"/>
              <a:t>coaches teaching safe technique</a:t>
            </a:r>
            <a:r>
              <a:rPr lang="en-US" sz="4400" dirty="0" smtClean="0"/>
              <a:t>.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400" dirty="0"/>
              <a:t>Make them know that their son </a:t>
            </a:r>
            <a:r>
              <a:rPr lang="en-US" sz="4400" dirty="0" smtClean="0"/>
              <a:t>or daughter will </a:t>
            </a:r>
            <a:r>
              <a:rPr lang="en-US" sz="4400" dirty="0"/>
              <a:t>never get to the point that players they see on TV do.</a:t>
            </a:r>
          </a:p>
          <a:p>
            <a:pPr lvl="0">
              <a:lnSpc>
                <a:spcPct val="90000"/>
              </a:lnSpc>
            </a:pPr>
            <a:endParaRPr lang="en-US" sz="4400" u="sng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389786"/>
              </p:ext>
            </p:extLst>
          </p:nvPr>
        </p:nvGraphicFramePr>
        <p:xfrm>
          <a:off x="1293812" y="165346"/>
          <a:ext cx="9448800" cy="664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Worksheet" r:id="rId3" imgW="8629606" imgH="6972300" progId="Excel.Sheet.12">
                  <p:embed/>
                </p:oleObj>
              </mc:Choice>
              <mc:Fallback>
                <p:oleObj name="Worksheet" r:id="rId3" imgW="8629606" imgH="697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3812" y="165346"/>
                        <a:ext cx="9448800" cy="6649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1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524000"/>
            <a:ext cx="3886200" cy="3570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1794852"/>
            <a:ext cx="3028950" cy="302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0212" y="5562600"/>
            <a:ext cx="523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Within 3 minutes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3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990600"/>
            <a:ext cx="11811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Baseline: Back to School First</a:t>
            </a:r>
            <a:b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Step 1: Light Aerobic Activity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2: Moderate Activity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Step 3: Heavy, Non-contact Activity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Step 4: Practice &amp; Full Contact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sz="28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27709"/>
            <a:ext cx="6893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/>
              <a:t>Return to Play Protocol</a:t>
            </a:r>
            <a:r>
              <a:rPr lang="en-US" sz="4800" dirty="0" smtClean="0"/>
              <a:t>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64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52400"/>
            <a:ext cx="4729399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12" y="152400"/>
            <a:ext cx="4904332" cy="56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6012"/>
              </p:ext>
            </p:extLst>
          </p:nvPr>
        </p:nvGraphicFramePr>
        <p:xfrm>
          <a:off x="455614" y="609601"/>
          <a:ext cx="11201398" cy="5867395"/>
        </p:xfrm>
        <a:graphic>
          <a:graphicData uri="http://schemas.openxmlformats.org/drawingml/2006/table">
            <a:tbl>
              <a:tblPr/>
              <a:tblGrid>
                <a:gridCol w="875295"/>
                <a:gridCol w="449477"/>
                <a:gridCol w="650557"/>
                <a:gridCol w="887122"/>
                <a:gridCol w="958093"/>
                <a:gridCol w="1324768"/>
                <a:gridCol w="733354"/>
                <a:gridCol w="887122"/>
                <a:gridCol w="887122"/>
                <a:gridCol w="887122"/>
                <a:gridCol w="887122"/>
                <a:gridCol w="887122"/>
                <a:gridCol w="887122"/>
              </a:tblGrid>
              <a:tr h="41126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HIGH SCHOOL - HELMET INVENTORY - (2015)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HEL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Manuf.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Style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Mold / ID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Initial Season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Recond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Sept. 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Schutt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DNA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111088HR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Schutt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DNA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010527HR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Schutt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DNA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010527HR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Riddell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Speed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Feb.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43" y="916430"/>
            <a:ext cx="12039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prstClr val="white"/>
                </a:solidFill>
              </a:rPr>
              <a:t>We have to keep making football safer.</a:t>
            </a:r>
          </a:p>
          <a:p>
            <a:endParaRPr lang="en-US" sz="5400" dirty="0" smtClean="0">
              <a:solidFill>
                <a:prstClr val="white"/>
              </a:solidFill>
            </a:endParaRPr>
          </a:p>
          <a:p>
            <a:r>
              <a:rPr lang="en-US" sz="5400" dirty="0" smtClean="0">
                <a:solidFill>
                  <a:prstClr val="white"/>
                </a:solidFill>
              </a:rPr>
              <a:t>But the truth is..…..</a:t>
            </a:r>
          </a:p>
          <a:p>
            <a:endParaRPr lang="en-US" sz="5400" dirty="0" smtClean="0">
              <a:solidFill>
                <a:prstClr val="white"/>
              </a:solidFill>
            </a:endParaRPr>
          </a:p>
          <a:p>
            <a:r>
              <a:rPr lang="en-US" sz="6600" dirty="0" smtClean="0">
                <a:solidFill>
                  <a:prstClr val="white"/>
                </a:solidFill>
              </a:rPr>
              <a:t>Football has </a:t>
            </a:r>
            <a:r>
              <a:rPr lang="en-US" sz="6600" u="sng" dirty="0" smtClean="0">
                <a:solidFill>
                  <a:prstClr val="white"/>
                </a:solidFill>
              </a:rPr>
              <a:t>never</a:t>
            </a:r>
            <a:r>
              <a:rPr lang="en-US" sz="6600" dirty="0" smtClean="0">
                <a:solidFill>
                  <a:prstClr val="white"/>
                </a:solidFill>
              </a:rPr>
              <a:t> been safer!</a:t>
            </a:r>
          </a:p>
        </p:txBody>
      </p:sp>
    </p:spTree>
    <p:extLst>
      <p:ext uri="{BB962C8B-B14F-4D97-AF65-F5344CB8AC3E}">
        <p14:creationId xmlns:p14="http://schemas.microsoft.com/office/powerpoint/2010/main" val="29808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0012" y="304800"/>
            <a:ext cx="777240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u="sng" dirty="0" smtClean="0"/>
              <a:t>Questions/Comments?</a:t>
            </a:r>
          </a:p>
          <a:p>
            <a:pPr algn="ctr">
              <a:lnSpc>
                <a:spcPct val="90000"/>
              </a:lnSpc>
            </a:pPr>
            <a:endParaRPr lang="en-US" sz="4800" dirty="0" smtClean="0"/>
          </a:p>
          <a:p>
            <a:pPr algn="ctr">
              <a:lnSpc>
                <a:spcPct val="90000"/>
              </a:lnSpc>
            </a:pPr>
            <a:endParaRPr lang="en-US" sz="4800" u="sng" dirty="0"/>
          </a:p>
          <a:p>
            <a:pPr algn="ctr">
              <a:lnSpc>
                <a:spcPct val="90000"/>
              </a:lnSpc>
            </a:pPr>
            <a:endParaRPr lang="en-US" sz="4800" dirty="0" smtClean="0"/>
          </a:p>
          <a:p>
            <a:pPr algn="ctr">
              <a:lnSpc>
                <a:spcPct val="90000"/>
              </a:lnSpc>
            </a:pPr>
            <a:r>
              <a:rPr lang="en-US" sz="4800" dirty="0" smtClean="0"/>
              <a:t>Greg Whitmore</a:t>
            </a:r>
          </a:p>
          <a:p>
            <a:pPr algn="ctr">
              <a:lnSpc>
                <a:spcPct val="90000"/>
              </a:lnSpc>
            </a:pPr>
            <a:r>
              <a:rPr lang="en-US" sz="4800" dirty="0" smtClean="0">
                <a:hlinkClick r:id="rId2"/>
              </a:rPr>
              <a:t>gwhitmore@lrschools.org</a:t>
            </a:r>
            <a:endParaRPr lang="en-US" sz="4800" dirty="0" smtClean="0"/>
          </a:p>
          <a:p>
            <a:pPr algn="ctr">
              <a:lnSpc>
                <a:spcPct val="90000"/>
              </a:lnSpc>
            </a:pPr>
            <a:r>
              <a:rPr lang="en-US" sz="4800" dirty="0" smtClean="0"/>
              <a:t>509-659-5020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70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648" y="203233"/>
            <a:ext cx="829732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How is football really doing?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12" y="1143000"/>
            <a:ext cx="11811000" cy="286232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Pop Warner </a:t>
            </a:r>
            <a:r>
              <a:rPr lang="en-US" sz="3600" dirty="0"/>
              <a:t>saw participation drop 9.5 percent between 2010-12 according to ESPN </a:t>
            </a:r>
            <a:r>
              <a:rPr lang="en-US" sz="3600" dirty="0" smtClean="0"/>
              <a:t>report.</a:t>
            </a:r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2010 </a:t>
            </a:r>
            <a:r>
              <a:rPr lang="en-US" sz="3600" dirty="0"/>
              <a:t>	248,899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2012	225, </a:t>
            </a:r>
            <a:r>
              <a:rPr lang="en-US" sz="3600" dirty="0" smtClean="0"/>
              <a:t>287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4749" y="4876800"/>
            <a:ext cx="11825475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dirty="0"/>
              <a:t>USA </a:t>
            </a:r>
            <a:r>
              <a:rPr lang="en-US" sz="3600" dirty="0" smtClean="0"/>
              <a:t>Football - participation </a:t>
            </a:r>
            <a:r>
              <a:rPr lang="en-US" sz="3600" dirty="0"/>
              <a:t>among players ages 6 to 14 fell from 3 million to 2.8 million in 2011, a 6.7 percent decline.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1334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12" y="457200"/>
            <a:ext cx="11811000" cy="34163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NFHS Athletics Participation Survey:</a:t>
            </a:r>
          </a:p>
          <a:p>
            <a:endParaRPr lang="en-US" sz="3600" dirty="0" smtClean="0"/>
          </a:p>
          <a:p>
            <a:r>
              <a:rPr lang="en-US" sz="3600" dirty="0" smtClean="0"/>
              <a:t>Football had </a:t>
            </a:r>
            <a:r>
              <a:rPr lang="en-US" sz="3600" dirty="0"/>
              <a:t>the 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largest decline </a:t>
            </a:r>
            <a:r>
              <a:rPr lang="en-US" sz="3600" dirty="0"/>
              <a:t>in </a:t>
            </a:r>
            <a:r>
              <a:rPr lang="en-US" sz="3600" dirty="0" smtClean="0"/>
              <a:t>participation from 2013 - 2014.   (9,599 less)</a:t>
            </a:r>
          </a:p>
          <a:p>
            <a:endParaRPr lang="en-US" sz="3600" dirty="0"/>
          </a:p>
          <a:p>
            <a:r>
              <a:rPr lang="en-US" sz="3600" dirty="0" smtClean="0"/>
              <a:t>What will 2015 look like?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0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304800"/>
            <a:ext cx="11430000" cy="62484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85212" y="2122214"/>
            <a:ext cx="2895600" cy="3925490"/>
            <a:chOff x="8685212" y="2122214"/>
            <a:chExt cx="2895600" cy="3925490"/>
          </a:xfrm>
        </p:grpSpPr>
        <p:sp>
          <p:nvSpPr>
            <p:cNvPr id="3" name="TextBox 2"/>
            <p:cNvSpPr txBox="1"/>
            <p:nvPr/>
          </p:nvSpPr>
          <p:spPr>
            <a:xfrm>
              <a:off x="8685212" y="2122214"/>
              <a:ext cx="2895600" cy="4801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dirty="0" smtClean="0">
                  <a:solidFill>
                    <a:schemeClr val="tx1">
                      <a:lumMod val="95000"/>
                    </a:schemeClr>
                  </a:solidFill>
                </a:rPr>
                <a:t>2014 – 1,114,253</a:t>
              </a:r>
              <a:endParaRPr lang="en-US" sz="2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14012" y="4724400"/>
              <a:ext cx="685800" cy="132330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10761662" y="2774950"/>
              <a:ext cx="190500" cy="1752600"/>
            </a:xfrm>
            <a:prstGeom prst="downArrow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9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48" y="62303"/>
            <a:ext cx="1127760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u="sng" dirty="0" smtClean="0"/>
              <a:t>Why the Decline?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Sport </a:t>
            </a:r>
            <a:r>
              <a:rPr lang="en-US" sz="4800" dirty="0"/>
              <a:t>Specialization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Rising Costs to Participate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Lack of </a:t>
            </a:r>
            <a:r>
              <a:rPr lang="en-US" sz="4800" dirty="0" smtClean="0"/>
              <a:t>Interest / Societal Changes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Concussions - Risk </a:t>
            </a:r>
            <a:r>
              <a:rPr lang="en-US" sz="4800" dirty="0"/>
              <a:t>of </a:t>
            </a:r>
            <a:r>
              <a:rPr lang="en-US" sz="4800" dirty="0" smtClean="0"/>
              <a:t>Injuries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78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25" y="2667000"/>
            <a:ext cx="12076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u="sng" dirty="0" smtClean="0"/>
              <a:t>Does not</a:t>
            </a:r>
            <a:r>
              <a:rPr lang="en-US" sz="3600" dirty="0" smtClean="0"/>
              <a:t> </a:t>
            </a:r>
            <a:r>
              <a:rPr lang="en-US" sz="3600" dirty="0"/>
              <a:t>guarantee future athletic </a:t>
            </a:r>
            <a:r>
              <a:rPr lang="en-US" sz="3600" dirty="0" smtClean="0"/>
              <a:t>success (scholarships)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Leads to overuse </a:t>
            </a:r>
            <a:r>
              <a:rPr lang="en-US" sz="3600" dirty="0" smtClean="0"/>
              <a:t>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Increases </a:t>
            </a:r>
            <a:r>
              <a:rPr lang="en-US" sz="3600" dirty="0" smtClean="0"/>
              <a:t>chances </a:t>
            </a:r>
            <a:r>
              <a:rPr lang="en-US" sz="3600" dirty="0"/>
              <a:t>that kids </a:t>
            </a:r>
            <a:r>
              <a:rPr lang="en-US" sz="3600" dirty="0" smtClean="0"/>
              <a:t>will burn out </a:t>
            </a:r>
            <a:r>
              <a:rPr lang="en-US" sz="3600" dirty="0"/>
              <a:t>and quit </a:t>
            </a:r>
            <a:r>
              <a:rPr lang="en-US" sz="3600" dirty="0" smtClean="0"/>
              <a:t>sports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Decreases likelihood kids </a:t>
            </a:r>
            <a:r>
              <a:rPr lang="en-US" sz="3600" dirty="0"/>
              <a:t>will stay active in sports as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907" y="1752600"/>
            <a:ext cx="113148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We know that early specialization: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12" y="152400"/>
            <a:ext cx="11506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We have to educate parents. </a:t>
            </a:r>
          </a:p>
        </p:txBody>
      </p:sp>
    </p:spTree>
    <p:extLst>
      <p:ext uri="{BB962C8B-B14F-4D97-AF65-F5344CB8AC3E}">
        <p14:creationId xmlns:p14="http://schemas.microsoft.com/office/powerpoint/2010/main" val="16961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7012" y="6658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smtClean="0"/>
              <a:t>Sport Specialization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1371600"/>
            <a:ext cx="5334000" cy="43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859</Words>
  <Application>Microsoft Office PowerPoint</Application>
  <PresentationFormat>Custom</PresentationFormat>
  <Paragraphs>285</Paragraphs>
  <Slides>39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</vt:lpstr>
      <vt:lpstr>Red Radial 16x9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2015-11-25T00:45:28Z</dcterms:created>
  <dcterms:modified xsi:type="dcterms:W3CDTF">2016-04-28T05:22:42Z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