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9" r:id="rId2"/>
    <p:sldId id="272" r:id="rId3"/>
    <p:sldId id="275" r:id="rId4"/>
    <p:sldId id="281" r:id="rId5"/>
    <p:sldId id="273" r:id="rId6"/>
    <p:sldId id="278" r:id="rId7"/>
    <p:sldId id="258" r:id="rId8"/>
    <p:sldId id="261" r:id="rId9"/>
    <p:sldId id="259" r:id="rId10"/>
    <p:sldId id="267" r:id="rId11"/>
    <p:sldId id="268" r:id="rId12"/>
    <p:sldId id="257" r:id="rId13"/>
    <p:sldId id="263" r:id="rId14"/>
    <p:sldId id="262" r:id="rId15"/>
    <p:sldId id="260" r:id="rId16"/>
    <p:sldId id="264" r:id="rId17"/>
    <p:sldId id="265" r:id="rId18"/>
    <p:sldId id="266" r:id="rId19"/>
    <p:sldId id="280" r:id="rId20"/>
    <p:sldId id="28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2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fld id="{A06663B3-BFF6-4476-99E0-C64A0FA998E4}" type="datetimeFigureOut">
              <a:rPr lang="en-US"/>
              <a:pPr>
                <a:defRPr/>
              </a:pPr>
              <a:t>4/26/2012</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pPr>
              <a:defRPr/>
            </a:pPr>
            <a:fld id="{A5DCB1E0-3683-4A93-B065-C0026DCD08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pPr eaLnBrk="1" hangingPunct="1"/>
            <a:r>
              <a:rPr lang="en-US" smtClean="0"/>
              <a:t>http://www.youtube.com/watch?v=vg7JuVv1hlc&amp;feature=related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pPr eaLnBrk="1" hangingPunct="1"/>
            <a:r>
              <a:rPr lang="en-US" smtClean="0"/>
              <a:t>http://www.youtube.com/watch?v=Tui8EOdv_VU&amp;feature=related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pPr eaLnBrk="1" hangingPunct="1"/>
            <a:r>
              <a:rPr lang="en-US" smtClean="0"/>
              <a:t>http://www.youtube.com/watch?v=yaXVk5GBx-s&amp;feature=related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368A120-377C-4C91-8B85-B5F1DBB6CFBF}" type="datetimeFigureOut">
              <a:rPr lang="en-US"/>
              <a:pPr>
                <a:defRPr/>
              </a:pPr>
              <a:t>4/26/2012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CDBB709-3F99-4FDB-A303-B6FA75A1F17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A5BD7DA-A319-43C8-A24B-AB3E40FB4EAA}" type="datetimeFigureOut">
              <a:rPr lang="en-US"/>
              <a:pPr>
                <a:defRPr/>
              </a:pPr>
              <a:t>4/26/2012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0CD35B2-CC0D-4EB8-A1A6-E0141FEEA2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FA48A6-104D-4F93-BE19-3BB1B0E4DD85}" type="datetimeFigureOut">
              <a:rPr lang="en-US"/>
              <a:pPr>
                <a:defRPr/>
              </a:pPr>
              <a:t>4/26/2012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71C4567-B89D-405B-B895-DB1D1757A3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D69F0EF-F68C-48C1-A125-D3E60D85F864}" type="datetimeFigureOut">
              <a:rPr lang="en-US"/>
              <a:pPr>
                <a:defRPr/>
              </a:pPr>
              <a:t>4/26/2012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089E38D-D771-4D4F-87AA-9E30C73852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40BF0A-5F1C-467E-ACA1-C06B3A0A29EF}" type="datetimeFigureOut">
              <a:rPr lang="en-US"/>
              <a:pPr>
                <a:defRPr/>
              </a:pPr>
              <a:t>4/26/2012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5D5F86-DBEB-47B3-97CE-5916B2A2925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285EFF5-D8DE-4608-8A67-BD1E7DC56A4B}" type="datetimeFigureOut">
              <a:rPr lang="en-US"/>
              <a:pPr>
                <a:defRPr/>
              </a:pPr>
              <a:t>4/26/2012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F09F328-EBBC-4DC6-B837-3DBC7D8AE5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638C9C4-F84B-48BF-8AFD-4CE539E63B61}" type="datetimeFigureOut">
              <a:rPr lang="en-US"/>
              <a:pPr>
                <a:defRPr/>
              </a:pPr>
              <a:t>4/26/2012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A922170-2E77-4234-9394-5BAA351AD3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EC433F1-C152-4C6E-9309-68A2BBC33255}" type="datetimeFigureOut">
              <a:rPr lang="en-US"/>
              <a:pPr>
                <a:defRPr/>
              </a:pPr>
              <a:t>4/26/2012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B9E0861-7792-4119-8F12-AFC2E020A23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C744320-8B78-469C-82E6-D166CB5F4041}" type="datetimeFigureOut">
              <a:rPr lang="en-US"/>
              <a:pPr>
                <a:defRPr/>
              </a:pPr>
              <a:t>4/26/2012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970E842-DF2B-4F47-AF81-1358B73500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33AB5AB-F36C-43B0-B3C9-412DBCAAC703}" type="datetimeFigureOut">
              <a:rPr lang="en-US"/>
              <a:pPr>
                <a:defRPr/>
              </a:pPr>
              <a:t>4/26/2012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AD7A5D2-D3E2-4F24-9941-1A6716460E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1D0AD07-009D-433F-8952-1724441CE3A9}" type="datetimeFigureOut">
              <a:rPr lang="en-US"/>
              <a:pPr>
                <a:defRPr/>
              </a:pPr>
              <a:t>4/26/2012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39EC230-82F4-4EC6-8222-F9DEBD0635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3A1A6601-AEA8-4764-BD2B-F5E0EDDF6186}" type="datetimeFigureOut">
              <a:rPr lang="en-US"/>
              <a:pPr>
                <a:defRPr/>
              </a:pPr>
              <a:t>4/26/2012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089337B2-886D-43F4-98C3-DDE22B0BDAFC}"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www.youtube.com/watch?v=vg7JuVv1hlc&amp;feature=relat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yaXVk5GBx-s&amp;feature=related"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www.youtube.com/watch?v=Tui8EOdv_VU&amp;feature=related"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www.youtube.com/watch?v=yaXVk5GBx-s&amp;feature=relat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www.nwcathletics.com/index.php?league=1&amp;page_name=school_home&amp;school=6&amp;sport=0&amp;tab=1" TargetMode="External"/><Relationship Id="rId13" Type="http://schemas.openxmlformats.org/officeDocument/2006/relationships/image" Target="../media/image27.jpeg"/><Relationship Id="rId18" Type="http://schemas.openxmlformats.org/officeDocument/2006/relationships/hyperlink" Target="http://www.nwcathletics.com/index.php?league=1&amp;page_name=school_home&amp;school=10&amp;sport=0&amp;tab=1" TargetMode="External"/><Relationship Id="rId26" Type="http://schemas.openxmlformats.org/officeDocument/2006/relationships/hyperlink" Target="http://www.nwcathletics.com/index.php?league=1&amp;page_name=school_home&amp;school=7&amp;sport=0&amp;tab=1" TargetMode="External"/><Relationship Id="rId3" Type="http://schemas.openxmlformats.org/officeDocument/2006/relationships/image" Target="../media/image11.png"/><Relationship Id="rId21" Type="http://schemas.openxmlformats.org/officeDocument/2006/relationships/image" Target="../media/image31.jpeg"/><Relationship Id="rId7" Type="http://schemas.openxmlformats.org/officeDocument/2006/relationships/image" Target="../media/image24.jpeg"/><Relationship Id="rId12" Type="http://schemas.openxmlformats.org/officeDocument/2006/relationships/hyperlink" Target="http://www.nwcathletics.com/index.php?league=1&amp;page_name=school_home&amp;school=1&amp;sport=0&amp;tab=1" TargetMode="External"/><Relationship Id="rId17" Type="http://schemas.openxmlformats.org/officeDocument/2006/relationships/image" Target="../media/image29.jpeg"/><Relationship Id="rId25" Type="http://schemas.openxmlformats.org/officeDocument/2006/relationships/image" Target="../media/image33.jpeg"/><Relationship Id="rId2" Type="http://schemas.openxmlformats.org/officeDocument/2006/relationships/notesSlide" Target="../notesSlides/notesSlide18.xml"/><Relationship Id="rId16" Type="http://schemas.openxmlformats.org/officeDocument/2006/relationships/hyperlink" Target="http://www.nwcathletics.com/index.php?league=1&amp;page_name=school_home&amp;school=9&amp;sport=0&amp;tab=1" TargetMode="External"/><Relationship Id="rId20" Type="http://schemas.openxmlformats.org/officeDocument/2006/relationships/hyperlink" Target="http://www.nwcathletics.com/index.php?league=1&amp;page_name=school_home&amp;school=5&amp;sport=0&amp;tab=1" TargetMode="External"/><Relationship Id="rId29"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hyperlink" Target="http://www.nwcathletics.com/index.php?league=1&amp;page_name=school_home&amp;school=4&amp;sport=0&amp;tab=1" TargetMode="External"/><Relationship Id="rId11" Type="http://schemas.openxmlformats.org/officeDocument/2006/relationships/image" Target="../media/image26.jpeg"/><Relationship Id="rId24" Type="http://schemas.openxmlformats.org/officeDocument/2006/relationships/hyperlink" Target="http://www.nwcathletics.com/index.php?league=1&amp;page_name=school_home&amp;school=14&amp;sport=0&amp;tab=1" TargetMode="External"/><Relationship Id="rId5" Type="http://schemas.openxmlformats.org/officeDocument/2006/relationships/image" Target="../media/image23.jpeg"/><Relationship Id="rId15" Type="http://schemas.openxmlformats.org/officeDocument/2006/relationships/image" Target="../media/image28.jpeg"/><Relationship Id="rId23" Type="http://schemas.openxmlformats.org/officeDocument/2006/relationships/image" Target="../media/image32.jpeg"/><Relationship Id="rId28" Type="http://schemas.openxmlformats.org/officeDocument/2006/relationships/hyperlink" Target="http://www.nwcathletics.com/index.php?league=1&amp;page_name=school_home&amp;school=8&amp;sport=0&amp;tab=1" TargetMode="External"/><Relationship Id="rId10" Type="http://schemas.openxmlformats.org/officeDocument/2006/relationships/hyperlink" Target="http://www.nwcathletics.com/index.php?league=1&amp;page_name=school_home&amp;school=2&amp;sport=0&amp;tab=1" TargetMode="External"/><Relationship Id="rId19" Type="http://schemas.openxmlformats.org/officeDocument/2006/relationships/image" Target="../media/image30.jpeg"/><Relationship Id="rId31" Type="http://schemas.openxmlformats.org/officeDocument/2006/relationships/image" Target="../media/image36.jpeg"/><Relationship Id="rId4" Type="http://schemas.openxmlformats.org/officeDocument/2006/relationships/hyperlink" Target="http://www.nwcathletics.com/index.php?league=1&amp;page_name=school_home&amp;school=3&amp;sport=0&amp;tab=1" TargetMode="External"/><Relationship Id="rId9" Type="http://schemas.openxmlformats.org/officeDocument/2006/relationships/image" Target="../media/image25.jpeg"/><Relationship Id="rId14" Type="http://schemas.openxmlformats.org/officeDocument/2006/relationships/hyperlink" Target="http://www.nwcathletics.com/index.php?league=1&amp;page_name=school_home&amp;school=12&amp;sport=0&amp;tab=1" TargetMode="External"/><Relationship Id="rId22" Type="http://schemas.openxmlformats.org/officeDocument/2006/relationships/hyperlink" Target="http://www.nwcathletics.com/index.php?league=1&amp;page_name=school_home&amp;school=13&amp;sport=0&amp;tab=1" TargetMode="External"/><Relationship Id="rId27" Type="http://schemas.openxmlformats.org/officeDocument/2006/relationships/image" Target="../media/image34.jpeg"/><Relationship Id="rId30" Type="http://schemas.openxmlformats.org/officeDocument/2006/relationships/hyperlink" Target="http://www.nwcathletics.com/index.php?league=1&amp;page_name=school_home&amp;school=11&amp;sport=0&amp;tab=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powerpoint_background_blue"/>
          <p:cNvPicPr>
            <a:picLocks noChangeAspect="1" noChangeArrowheads="1"/>
          </p:cNvPicPr>
          <p:nvPr/>
        </p:nvPicPr>
        <p:blipFill>
          <a:blip r:embed="rId3" cstate="print"/>
          <a:srcRect r="937" b="1250"/>
          <a:stretch>
            <a:fillRect/>
          </a:stretch>
        </p:blipFill>
        <p:spPr bwMode="auto">
          <a:xfrm>
            <a:off x="-12700" y="-11113"/>
            <a:ext cx="9221788" cy="6894513"/>
          </a:xfrm>
          <a:prstGeom prst="rect">
            <a:avLst/>
          </a:prstGeom>
          <a:noFill/>
          <a:ln w="9525">
            <a:noFill/>
            <a:miter lim="800000"/>
            <a:headEnd/>
            <a:tailEnd/>
          </a:ln>
        </p:spPr>
      </p:pic>
      <p:sp>
        <p:nvSpPr>
          <p:cNvPr id="16385" name="Subtitle 2"/>
          <p:cNvSpPr>
            <a:spLocks/>
          </p:cNvSpPr>
          <p:nvPr/>
        </p:nvSpPr>
        <p:spPr bwMode="auto">
          <a:xfrm>
            <a:off x="533400" y="609600"/>
            <a:ext cx="8305800" cy="5638800"/>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r>
              <a:rPr lang="en-US" sz="5400" i="1">
                <a:latin typeface="Arial Rounded MT Bold" pitchFamily="34" charset="0"/>
              </a:rPr>
              <a:t>Sportsmanship Ideas</a:t>
            </a:r>
            <a:r>
              <a:rPr lang="en-US" sz="6000" i="1">
                <a:latin typeface="Arial Rounded MT Bold" pitchFamily="34" charset="0"/>
              </a:rPr>
              <a:t/>
            </a:r>
            <a:br>
              <a:rPr lang="en-US" sz="6000" i="1">
                <a:latin typeface="Arial Rounded MT Bold" pitchFamily="34" charset="0"/>
              </a:rPr>
            </a:br>
            <a:r>
              <a:rPr lang="en-US" sz="4400" i="1">
                <a:latin typeface="Arial Rounded MT Bold" pitchFamily="34" charset="0"/>
              </a:rPr>
              <a:t>for Your League</a:t>
            </a:r>
          </a:p>
          <a:p>
            <a:pPr algn="ctr">
              <a:spcBef>
                <a:spcPct val="20000"/>
              </a:spcBef>
              <a:buClr>
                <a:srgbClr val="9BBB59"/>
              </a:buClr>
              <a:buSzPct val="95000"/>
              <a:buFont typeface="Wingdings 2" pitchFamily="18" charset="2"/>
              <a:buNone/>
            </a:pPr>
            <a:endParaRPr lang="en-US" sz="6000" i="1">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r>
              <a:rPr lang="en-US" sz="2800">
                <a:latin typeface="Arial Rounded MT Bold" pitchFamily="34" charset="0"/>
              </a:rPr>
              <a:t>Patrick Brown, AD</a:t>
            </a:r>
            <a:br>
              <a:rPr lang="en-US" sz="2800">
                <a:latin typeface="Arial Rounded MT Bold" pitchFamily="34" charset="0"/>
              </a:rPr>
            </a:br>
            <a:r>
              <a:rPr lang="en-US" sz="2800">
                <a:latin typeface="Arial Rounded MT Bold" pitchFamily="34" charset="0"/>
              </a:rPr>
              <a:t>Squalicum High School | NW Conference</a:t>
            </a:r>
          </a:p>
          <a:p>
            <a:pPr algn="ctr">
              <a:spcBef>
                <a:spcPct val="20000"/>
              </a:spcBef>
              <a:buClr>
                <a:srgbClr val="9BBB59"/>
              </a:buClr>
              <a:buSzPct val="95000"/>
              <a:buFont typeface="Wingdings 2" pitchFamily="18" charset="2"/>
              <a:buNone/>
            </a:pPr>
            <a:r>
              <a:rPr lang="en-US" sz="2000">
                <a:latin typeface="Arial Rounded MT Bold" pitchFamily="34" charset="0"/>
              </a:rPr>
              <a:t>patrick.brown@bellinghamschools.org</a:t>
            </a:r>
          </a:p>
        </p:txBody>
      </p:sp>
      <p:pic>
        <p:nvPicPr>
          <p:cNvPr id="16386" name="Picture 5" descr="Soccer%20hands%20in%20middle"/>
          <p:cNvPicPr>
            <a:picLocks noChangeAspect="1" noChangeArrowheads="1"/>
          </p:cNvPicPr>
          <p:nvPr/>
        </p:nvPicPr>
        <p:blipFill>
          <a:blip r:embed="rId4" cstate="print"/>
          <a:srcRect/>
          <a:stretch>
            <a:fillRect/>
          </a:stretch>
        </p:blipFill>
        <p:spPr bwMode="auto">
          <a:xfrm>
            <a:off x="1905000" y="2209800"/>
            <a:ext cx="53340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p:cNvSpPr>
          <p:nvPr>
            <p:ph type="body" idx="4294967295"/>
          </p:nvPr>
        </p:nvSpPr>
        <p:spPr/>
        <p:txBody>
          <a:bodyPr/>
          <a:lstStyle/>
          <a:p>
            <a:pPr eaLnBrk="1" hangingPunct="1">
              <a:buFont typeface="Wingdings 2" pitchFamily="18" charset="2"/>
              <a:buNone/>
            </a:pPr>
            <a:endParaRPr lang="en-US" sz="1800" smtClean="0">
              <a:latin typeface="Arial Rounded MT Bold" pitchFamily="34" charset="0"/>
            </a:endParaRPr>
          </a:p>
          <a:p>
            <a:pPr eaLnBrk="1" hangingPunct="1">
              <a:buFont typeface="Wingdings 2" pitchFamily="18" charset="2"/>
              <a:buNone/>
            </a:pPr>
            <a:endParaRPr lang="en-US" sz="1800" smtClean="0">
              <a:latin typeface="Arial Rounded MT Bold" pitchFamily="34" charset="0"/>
            </a:endParaRPr>
          </a:p>
          <a:p>
            <a:pPr eaLnBrk="1" hangingPunct="1">
              <a:buFont typeface="Wingdings 2" pitchFamily="18" charset="2"/>
              <a:buNone/>
            </a:pPr>
            <a:endParaRPr lang="en-US" sz="1800" smtClean="0">
              <a:latin typeface="Arial Rounded MT Bold" pitchFamily="34" charset="0"/>
            </a:endParaRPr>
          </a:p>
          <a:p>
            <a:pPr eaLnBrk="1" hangingPunct="1">
              <a:buFont typeface="Wingdings 2" pitchFamily="18" charset="2"/>
              <a:buNone/>
            </a:pPr>
            <a:endParaRPr lang="en-US" sz="1800" smtClean="0">
              <a:latin typeface="Arial Rounded MT Bold" pitchFamily="34" charset="0"/>
            </a:endParaRPr>
          </a:p>
          <a:p>
            <a:pPr eaLnBrk="1" hangingPunct="1">
              <a:buFont typeface="Wingdings 2" pitchFamily="18" charset="2"/>
              <a:buNone/>
            </a:pPr>
            <a:endParaRPr lang="en-US" sz="1800" smtClean="0">
              <a:latin typeface="Arial Rounded MT Bold" pitchFamily="34" charset="0"/>
            </a:endParaRPr>
          </a:p>
          <a:p>
            <a:pPr eaLnBrk="1" hangingPunct="1"/>
            <a:endParaRPr lang="en-US" sz="1800" smtClean="0">
              <a:latin typeface="Arial Rounded MT Bold" pitchFamily="34" charset="0"/>
            </a:endParaRPr>
          </a:p>
        </p:txBody>
      </p:sp>
      <p:pic>
        <p:nvPicPr>
          <p:cNvPr id="70658"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pic>
        <p:nvPicPr>
          <p:cNvPr id="70659" name="Picture 5">
            <a:hlinkClick r:id="rId4"/>
          </p:cNvPr>
          <p:cNvPicPr>
            <a:picLocks noChangeAspect="1" noChangeArrowheads="1"/>
          </p:cNvPicPr>
          <p:nvPr/>
        </p:nvPicPr>
        <p:blipFill>
          <a:blip r:embed="rId5" cstate="print"/>
          <a:srcRect l="14998" t="31879" r="38994" b="44067"/>
          <a:stretch>
            <a:fillRect/>
          </a:stretch>
        </p:blipFill>
        <p:spPr bwMode="auto">
          <a:xfrm>
            <a:off x="1676400" y="2590800"/>
            <a:ext cx="5608638" cy="2344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p:cNvSpPr>
          <p:nvPr>
            <p:ph type="body" idx="4294967295"/>
          </p:nvPr>
        </p:nvSpPr>
        <p:spPr>
          <a:xfrm>
            <a:off x="457200" y="1676400"/>
            <a:ext cx="8229600" cy="4648200"/>
          </a:xfrm>
        </p:spPr>
        <p:txBody>
          <a:bodyPr/>
          <a:lstStyle/>
          <a:p>
            <a:pPr algn="ctr" eaLnBrk="1" hangingPunct="1">
              <a:buFont typeface="Wingdings 2" pitchFamily="18" charset="2"/>
              <a:buNone/>
            </a:pPr>
            <a:r>
              <a:rPr lang="en-US" sz="3200" i="1" smtClean="0">
                <a:latin typeface="Arial Rounded MT Bold" pitchFamily="34" charset="0"/>
              </a:rPr>
              <a:t>Development Phase One</a:t>
            </a:r>
          </a:p>
          <a:p>
            <a:pPr algn="ctr" eaLnBrk="1" hangingPunct="1">
              <a:buFont typeface="Wingdings 2" pitchFamily="18" charset="2"/>
              <a:buNone/>
            </a:pPr>
            <a:r>
              <a:rPr lang="en-US" sz="3600" smtClean="0">
                <a:latin typeface="Arial Rounded MT Bold" pitchFamily="34" charset="0"/>
              </a:rPr>
              <a:t>How do we define sportsmanship?</a:t>
            </a:r>
          </a:p>
          <a:p>
            <a:pPr algn="ctr" eaLnBrk="1" hangingPunct="1">
              <a:buFont typeface="Wingdings 2" pitchFamily="18" charset="2"/>
              <a:buNone/>
            </a:pPr>
            <a:endParaRPr lang="en-US" sz="5400" smtClean="0">
              <a:latin typeface="Arial Rounded MT Bold" pitchFamily="34" charset="0"/>
            </a:endParaRPr>
          </a:p>
        </p:txBody>
      </p:sp>
      <p:pic>
        <p:nvPicPr>
          <p:cNvPr id="72706"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pic>
        <p:nvPicPr>
          <p:cNvPr id="72707" name="Picture 6" descr="264570"/>
          <p:cNvPicPr>
            <a:picLocks noChangeAspect="1" noChangeArrowheads="1"/>
          </p:cNvPicPr>
          <p:nvPr/>
        </p:nvPicPr>
        <p:blipFill>
          <a:blip r:embed="rId4" cstate="print"/>
          <a:srcRect/>
          <a:stretch>
            <a:fillRect/>
          </a:stretch>
        </p:blipFill>
        <p:spPr bwMode="auto">
          <a:xfrm>
            <a:off x="1981200" y="2962275"/>
            <a:ext cx="52578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ubtitle 2"/>
          <p:cNvSpPr>
            <a:spLocks noGrp="1"/>
          </p:cNvSpPr>
          <p:nvPr>
            <p:ph type="subTitle" idx="1"/>
          </p:nvPr>
        </p:nvSpPr>
        <p:spPr>
          <a:xfrm>
            <a:off x="533400" y="1828800"/>
            <a:ext cx="8153400" cy="4800600"/>
          </a:xfrm>
        </p:spPr>
        <p:txBody>
          <a:bodyPr/>
          <a:lstStyle/>
          <a:p>
            <a:pPr marR="0" algn="ctr" eaLnBrk="1" hangingPunct="1"/>
            <a:r>
              <a:rPr lang="en-US" b="1" smtClean="0">
                <a:latin typeface="Arial Rounded MT Bold" pitchFamily="34" charset="0"/>
              </a:rPr>
              <a:t>Northwest Conference Sportsmanship Program</a:t>
            </a:r>
            <a:br>
              <a:rPr lang="en-US" b="1" smtClean="0">
                <a:latin typeface="Arial Rounded MT Bold" pitchFamily="34" charset="0"/>
              </a:rPr>
            </a:br>
            <a:r>
              <a:rPr lang="en-US" sz="1600" b="1" smtClean="0">
                <a:latin typeface="Arial Rounded MT Bold" pitchFamily="34" charset="0"/>
              </a:rPr>
              <a:t/>
            </a:r>
            <a:br>
              <a:rPr lang="en-US" sz="1600" b="1" smtClean="0">
                <a:latin typeface="Arial Rounded MT Bold" pitchFamily="34" charset="0"/>
              </a:rPr>
            </a:br>
            <a:r>
              <a:rPr lang="en-US" b="1" smtClean="0">
                <a:latin typeface="Arial Rounded MT Bold" pitchFamily="34" charset="0"/>
              </a:rPr>
              <a:t> “Just Play Fair”</a:t>
            </a:r>
            <a:endParaRPr lang="en-US" smtClean="0">
              <a:latin typeface="Arial Rounded MT Bold" pitchFamily="34" charset="0"/>
            </a:endParaRPr>
          </a:p>
          <a:p>
            <a:pPr marR="0" algn="ctr" eaLnBrk="1" hangingPunct="1"/>
            <a:endParaRPr lang="en-US" b="1" smtClean="0">
              <a:latin typeface="Arial Rounded MT Bold" pitchFamily="34" charset="0"/>
            </a:endParaRPr>
          </a:p>
          <a:p>
            <a:pPr marR="0" algn="ctr" eaLnBrk="1" hangingPunct="1"/>
            <a:r>
              <a:rPr lang="en-US" b="1" smtClean="0">
                <a:latin typeface="Arial Rounded MT Bold" pitchFamily="34" charset="0"/>
              </a:rPr>
              <a:t> </a:t>
            </a:r>
            <a:endParaRPr lang="en-US" smtClean="0">
              <a:latin typeface="Arial Rounded MT Bold" pitchFamily="34" charset="0"/>
            </a:endParaRPr>
          </a:p>
          <a:p>
            <a:pPr marL="285750" lvl="1" algn="l" eaLnBrk="1" hangingPunct="1"/>
            <a:r>
              <a:rPr lang="en-US" sz="2200" smtClean="0">
                <a:latin typeface="Arial Rounded MT Bold" pitchFamily="34" charset="0"/>
              </a:rPr>
              <a:t>The Northwest Conference is strongly committed to sportsmanship and responsible behavior of participants, coaches, cheerleaders, spectators, students and adults, from all member schools.  Although many people display appropriate behavior, it is important to teach and </a:t>
            </a:r>
            <a:br>
              <a:rPr lang="en-US" sz="2200" smtClean="0">
                <a:latin typeface="Arial Rounded MT Bold" pitchFamily="34" charset="0"/>
              </a:rPr>
            </a:br>
            <a:r>
              <a:rPr lang="en-US" sz="2200" smtClean="0">
                <a:latin typeface="Arial Rounded MT Bold" pitchFamily="34" charset="0"/>
              </a:rPr>
              <a:t>re-emphasize sportsmanship and responsible </a:t>
            </a:r>
            <a:br>
              <a:rPr lang="en-US" sz="2200" smtClean="0">
                <a:latin typeface="Arial Rounded MT Bold" pitchFamily="34" charset="0"/>
              </a:rPr>
            </a:br>
            <a:r>
              <a:rPr lang="en-US" sz="2200" smtClean="0">
                <a:latin typeface="Arial Rounded MT Bold" pitchFamily="34" charset="0"/>
              </a:rPr>
              <a:t>behavior as part of an ongoing program.</a:t>
            </a:r>
          </a:p>
        </p:txBody>
      </p:sp>
      <p:pic>
        <p:nvPicPr>
          <p:cNvPr id="74754"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pic>
        <p:nvPicPr>
          <p:cNvPr id="74755" name="Picture 5" descr="jpf"/>
          <p:cNvPicPr>
            <a:picLocks noChangeAspect="1" noChangeArrowheads="1"/>
          </p:cNvPicPr>
          <p:nvPr/>
        </p:nvPicPr>
        <p:blipFill>
          <a:blip r:embed="rId4" cstate="print"/>
          <a:srcRect/>
          <a:stretch>
            <a:fillRect/>
          </a:stretch>
        </p:blipFill>
        <p:spPr bwMode="auto">
          <a:xfrm>
            <a:off x="2590800" y="2438400"/>
            <a:ext cx="3657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ubtitle 2"/>
          <p:cNvSpPr>
            <a:spLocks noGrp="1"/>
          </p:cNvSpPr>
          <p:nvPr>
            <p:ph type="subTitle" idx="1"/>
          </p:nvPr>
        </p:nvSpPr>
        <p:spPr>
          <a:xfrm>
            <a:off x="304800" y="2362200"/>
            <a:ext cx="8610600" cy="3886200"/>
          </a:xfrm>
        </p:spPr>
        <p:txBody>
          <a:bodyPr/>
          <a:lstStyle/>
          <a:p>
            <a:pPr marR="0" algn="ctr" eaLnBrk="1" hangingPunct="1"/>
            <a:endParaRPr lang="en-US" sz="1400" smtClean="0">
              <a:latin typeface="Arial Rounded MT Bold" pitchFamily="34" charset="0"/>
              <a:hlinkClick r:id="rId3"/>
            </a:endParaRPr>
          </a:p>
          <a:p>
            <a:pPr marR="0" algn="ctr" eaLnBrk="1" hangingPunct="1"/>
            <a:endParaRPr lang="en-US" sz="1400" smtClean="0">
              <a:latin typeface="Arial Rounded MT Bold" pitchFamily="34" charset="0"/>
              <a:hlinkClick r:id="rId3"/>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a:p>
            <a:pPr marR="0" algn="ctr" eaLnBrk="1" hangingPunct="1"/>
            <a:endParaRPr lang="en-US" sz="1400" smtClean="0">
              <a:latin typeface="Arial Rounded MT Bold" pitchFamily="34" charset="0"/>
            </a:endParaRPr>
          </a:p>
        </p:txBody>
      </p:sp>
      <p:pic>
        <p:nvPicPr>
          <p:cNvPr id="76802" name="Picture 3"/>
          <p:cNvPicPr>
            <a:picLocks noChangeAspect="1" noChangeArrowheads="1"/>
          </p:cNvPicPr>
          <p:nvPr/>
        </p:nvPicPr>
        <p:blipFill>
          <a:blip r:embed="rId4" cstate="print"/>
          <a:srcRect/>
          <a:stretch>
            <a:fillRect/>
          </a:stretch>
        </p:blipFill>
        <p:spPr bwMode="auto">
          <a:xfrm>
            <a:off x="609600" y="304800"/>
            <a:ext cx="2743200" cy="1295400"/>
          </a:xfrm>
          <a:prstGeom prst="rect">
            <a:avLst/>
          </a:prstGeom>
          <a:noFill/>
          <a:ln w="9525">
            <a:noFill/>
            <a:miter lim="800000"/>
            <a:headEnd/>
            <a:tailEnd/>
          </a:ln>
        </p:spPr>
      </p:pic>
      <p:pic>
        <p:nvPicPr>
          <p:cNvPr id="76803" name="Picture 4">
            <a:hlinkClick r:id="rId5"/>
          </p:cNvPr>
          <p:cNvPicPr>
            <a:picLocks noChangeAspect="1" noChangeArrowheads="1"/>
          </p:cNvPicPr>
          <p:nvPr/>
        </p:nvPicPr>
        <p:blipFill>
          <a:blip r:embed="rId6" cstate="print"/>
          <a:srcRect l="16498" t="31879" r="38994" b="32817"/>
          <a:stretch>
            <a:fillRect/>
          </a:stretch>
        </p:blipFill>
        <p:spPr bwMode="auto">
          <a:xfrm>
            <a:off x="1905000" y="2286000"/>
            <a:ext cx="5427663" cy="344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sp>
        <p:nvSpPr>
          <p:cNvPr id="80898" name="Subtitle 2"/>
          <p:cNvSpPr txBox="1">
            <a:spLocks/>
          </p:cNvSpPr>
          <p:nvPr/>
        </p:nvSpPr>
        <p:spPr bwMode="auto">
          <a:xfrm>
            <a:off x="4953000" y="1828800"/>
            <a:ext cx="3352800" cy="4419600"/>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endParaRPr lang="en-US" sz="4400">
              <a:latin typeface="Arial Rounded MT Bold" pitchFamily="34" charset="0"/>
            </a:endParaRPr>
          </a:p>
        </p:txBody>
      </p:sp>
      <p:sp>
        <p:nvSpPr>
          <p:cNvPr id="80899"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1"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3" name="Subtitle 2"/>
          <p:cNvSpPr>
            <a:spLocks noGrp="1"/>
          </p:cNvSpPr>
          <p:nvPr>
            <p:ph type="subTitle" idx="1"/>
          </p:nvPr>
        </p:nvSpPr>
        <p:spPr>
          <a:xfrm>
            <a:off x="381000" y="2057400"/>
            <a:ext cx="8229600" cy="4572000"/>
          </a:xfrm>
        </p:spPr>
        <p:txBody>
          <a:bodyPr/>
          <a:lstStyle/>
          <a:p>
            <a:pPr marL="457200" marR="0" algn="ctr" eaLnBrk="1" hangingPunct="1">
              <a:lnSpc>
                <a:spcPct val="90000"/>
              </a:lnSpc>
            </a:pPr>
            <a:r>
              <a:rPr lang="en-US" sz="2400" b="1" i="1" u="sng" smtClean="0">
                <a:latin typeface="Arial Rounded MT Bold" pitchFamily="34" charset="0"/>
              </a:rPr>
              <a:t>Foundations of the NWC Sportsmanship Model</a:t>
            </a:r>
            <a:endParaRPr lang="en-US" sz="2800" i="1" u="sng" smtClean="0">
              <a:latin typeface="Arial Rounded MT Bold" pitchFamily="34" charset="0"/>
            </a:endParaRPr>
          </a:p>
          <a:p>
            <a:pPr marL="457200" marR="0" algn="l" eaLnBrk="1" hangingPunct="1">
              <a:lnSpc>
                <a:spcPct val="90000"/>
              </a:lnSpc>
            </a:pPr>
            <a:endParaRPr lang="en-US" sz="900" smtClean="0">
              <a:latin typeface="Arial Rounded MT Bold" pitchFamily="34" charset="0"/>
            </a:endParaRPr>
          </a:p>
          <a:p>
            <a:pPr marL="457200" marR="0" algn="ctr" eaLnBrk="1" hangingPunct="1">
              <a:lnSpc>
                <a:spcPct val="90000"/>
              </a:lnSpc>
            </a:pPr>
            <a:r>
              <a:rPr lang="en-US" sz="2400" smtClean="0">
                <a:latin typeface="Arial Rounded MT Bold" pitchFamily="34" charset="0"/>
              </a:rPr>
              <a:t>Character Driven</a:t>
            </a:r>
          </a:p>
          <a:p>
            <a:pPr marL="457200" marR="0" algn="l" eaLnBrk="1" hangingPunct="1">
              <a:lnSpc>
                <a:spcPct val="90000"/>
              </a:lnSpc>
            </a:pPr>
            <a:endParaRPr lang="en-US" sz="900" smtClean="0">
              <a:latin typeface="Arial Rounded MT Bold" pitchFamily="34" charset="0"/>
            </a:endParaRPr>
          </a:p>
          <a:p>
            <a:pPr marL="457200" marR="0" algn="l" eaLnBrk="1" hangingPunct="1">
              <a:lnSpc>
                <a:spcPct val="90000"/>
              </a:lnSpc>
              <a:buFont typeface="Wingdings" pitchFamily="2" charset="2"/>
              <a:buChar char="Ø"/>
            </a:pPr>
            <a:r>
              <a:rPr lang="en-US" sz="2800" smtClean="0">
                <a:latin typeface="Arial Rounded MT Bold" pitchFamily="34" charset="0"/>
              </a:rPr>
              <a:t>Integrity</a:t>
            </a:r>
          </a:p>
          <a:p>
            <a:pPr marL="457200" marR="0" algn="l" eaLnBrk="1" hangingPunct="1">
              <a:lnSpc>
                <a:spcPct val="90000"/>
              </a:lnSpc>
              <a:buFont typeface="Wingdings" pitchFamily="2" charset="2"/>
              <a:buChar char="Ø"/>
            </a:pPr>
            <a:r>
              <a:rPr lang="en-US" sz="2800" smtClean="0">
                <a:latin typeface="Arial Rounded MT Bold" pitchFamily="34" charset="0"/>
              </a:rPr>
              <a:t>Respect</a:t>
            </a:r>
          </a:p>
          <a:p>
            <a:pPr marL="457200" marR="0" algn="l" eaLnBrk="1" hangingPunct="1">
              <a:lnSpc>
                <a:spcPct val="90000"/>
              </a:lnSpc>
              <a:buFont typeface="Wingdings" pitchFamily="2" charset="2"/>
              <a:buChar char="Ø"/>
            </a:pPr>
            <a:r>
              <a:rPr lang="en-US" sz="2800" smtClean="0">
                <a:latin typeface="Arial Rounded MT Bold" pitchFamily="34" charset="0"/>
              </a:rPr>
              <a:t>Maturity</a:t>
            </a:r>
          </a:p>
          <a:p>
            <a:pPr marL="457200" marR="0" algn="l" eaLnBrk="1" hangingPunct="1">
              <a:lnSpc>
                <a:spcPct val="90000"/>
              </a:lnSpc>
              <a:buFont typeface="Wingdings" pitchFamily="2" charset="2"/>
              <a:buChar char="Ø"/>
            </a:pPr>
            <a:r>
              <a:rPr lang="en-US" sz="2800" smtClean="0">
                <a:latin typeface="Arial Rounded MT Bold" pitchFamily="34" charset="0"/>
              </a:rPr>
              <a:t>Enthusiasm</a:t>
            </a:r>
          </a:p>
          <a:p>
            <a:pPr marL="457200" marR="0" algn="l" eaLnBrk="1" hangingPunct="1">
              <a:lnSpc>
                <a:spcPct val="90000"/>
              </a:lnSpc>
              <a:buFont typeface="Wingdings" pitchFamily="2" charset="2"/>
              <a:buChar char="Ø"/>
            </a:pPr>
            <a:r>
              <a:rPr lang="en-US" sz="2800" smtClean="0">
                <a:latin typeface="Arial Rounded MT Bold" pitchFamily="34" charset="0"/>
              </a:rPr>
              <a:t>Responsibility and Accountability</a:t>
            </a:r>
          </a:p>
          <a:p>
            <a:pPr marL="457200" marR="0" algn="l" eaLnBrk="1" hangingPunct="1">
              <a:lnSpc>
                <a:spcPct val="90000"/>
              </a:lnSpc>
              <a:buFont typeface="Wingdings" pitchFamily="2" charset="2"/>
              <a:buChar char="Ø"/>
            </a:pPr>
            <a:r>
              <a:rPr lang="en-US" sz="2800" smtClean="0">
                <a:latin typeface="Arial Rounded MT Bold" pitchFamily="34" charset="0"/>
              </a:rPr>
              <a:t>Victory with Honor-Defeat with Dignity</a:t>
            </a:r>
          </a:p>
          <a:p>
            <a:pPr marL="457200" marR="0" algn="l" eaLnBrk="1" hangingPunct="1">
              <a:lnSpc>
                <a:spcPct val="90000"/>
              </a:lnSpc>
              <a:buFont typeface="Wingdings" pitchFamily="2" charset="2"/>
              <a:buChar char="Ø"/>
            </a:pPr>
            <a:r>
              <a:rPr lang="en-US" sz="2800" smtClean="0">
                <a:latin typeface="Arial Rounded MT Bold" pitchFamily="34" charset="0"/>
              </a:rPr>
              <a:t>Commitment to Community</a:t>
            </a:r>
          </a:p>
        </p:txBody>
      </p:sp>
      <p:sp>
        <p:nvSpPr>
          <p:cNvPr id="809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80907" name="Subtitle 2"/>
          <p:cNvSpPr>
            <a:spLocks/>
          </p:cNvSpPr>
          <p:nvPr/>
        </p:nvSpPr>
        <p:spPr bwMode="auto">
          <a:xfrm>
            <a:off x="3733800" y="762000"/>
            <a:ext cx="5181600" cy="1371600"/>
          </a:xfrm>
          <a:prstGeom prst="rect">
            <a:avLst/>
          </a:prstGeom>
          <a:noFill/>
          <a:ln w="12700">
            <a:noFill/>
            <a:miter lim="800000"/>
            <a:headEnd/>
            <a:tailEnd/>
          </a:ln>
        </p:spPr>
        <p:txBody>
          <a:bodyPr lIns="0" rIns="18288"/>
          <a:lstStyle/>
          <a:p>
            <a:pPr algn="ctr">
              <a:lnSpc>
                <a:spcPct val="80000"/>
              </a:lnSpc>
              <a:spcBef>
                <a:spcPct val="20000"/>
              </a:spcBef>
              <a:buClr>
                <a:srgbClr val="9BBB59"/>
              </a:buClr>
              <a:buSzPct val="95000"/>
              <a:buFont typeface="Wingdings 2" pitchFamily="18" charset="2"/>
              <a:buNone/>
            </a:pPr>
            <a:r>
              <a:rPr lang="en-US" sz="2400">
                <a:latin typeface="Arial Rounded MT Bold" pitchFamily="34" charset="0"/>
              </a:rPr>
              <a:t>“Weakness of attitude becomes weakness of character.”  </a:t>
            </a:r>
            <a:br>
              <a:rPr lang="en-US" sz="2400">
                <a:latin typeface="Arial Rounded MT Bold" pitchFamily="34" charset="0"/>
              </a:rPr>
            </a:br>
            <a:r>
              <a:rPr lang="en-US">
                <a:latin typeface="Arial Rounded MT Bold" pitchFamily="34" charset="0"/>
              </a:rPr>
              <a:t/>
            </a:r>
            <a:br>
              <a:rPr lang="en-US">
                <a:latin typeface="Arial Rounded MT Bold" pitchFamily="34" charset="0"/>
              </a:rPr>
            </a:br>
            <a:r>
              <a:rPr lang="en-US">
                <a:latin typeface="Arial Rounded MT Bold" pitchFamily="34" charset="0"/>
              </a:rPr>
              <a:t>Albert Einstein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ubtitle 2"/>
          <p:cNvSpPr>
            <a:spLocks noGrp="1"/>
          </p:cNvSpPr>
          <p:nvPr>
            <p:ph type="subTitle" idx="1"/>
          </p:nvPr>
        </p:nvSpPr>
        <p:spPr>
          <a:xfrm>
            <a:off x="457200" y="1676400"/>
            <a:ext cx="8610600" cy="2133600"/>
          </a:xfrm>
        </p:spPr>
        <p:txBody>
          <a:bodyPr/>
          <a:lstStyle/>
          <a:p>
            <a:pPr marR="0" algn="ctr" eaLnBrk="1" hangingPunct="1"/>
            <a:r>
              <a:rPr lang="en-US" sz="3200" i="1" smtClean="0">
                <a:latin typeface="Arial Rounded MT Bold" pitchFamily="34" charset="0"/>
              </a:rPr>
              <a:t>Development Phase Two</a:t>
            </a:r>
          </a:p>
          <a:p>
            <a:pPr marR="0" algn="l" eaLnBrk="1" hangingPunct="1"/>
            <a:r>
              <a:rPr lang="en-US" sz="2800" smtClean="0">
                <a:latin typeface="Arial Rounded MT Bold" pitchFamily="34" charset="0"/>
              </a:rPr>
              <a:t>Identify coaches and athletes (at any level) that you have observed demonstrating good or bad character and sportsmanship. </a:t>
            </a:r>
            <a:endParaRPr lang="en-US" sz="2400" smtClean="0">
              <a:latin typeface="Arial Rounded MT Bold" pitchFamily="34" charset="0"/>
            </a:endParaRPr>
          </a:p>
          <a:p>
            <a:pPr marR="0" algn="l" eaLnBrk="1" hangingPunct="1"/>
            <a:endParaRPr lang="en-US" sz="2400" smtClean="0">
              <a:latin typeface="Arial Rounded MT Bold" pitchFamily="34" charset="0"/>
            </a:endParaRPr>
          </a:p>
        </p:txBody>
      </p:sp>
      <p:pic>
        <p:nvPicPr>
          <p:cNvPr id="82946"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sp>
        <p:nvSpPr>
          <p:cNvPr id="82947" name="Subtitle 2"/>
          <p:cNvSpPr>
            <a:spLocks/>
          </p:cNvSpPr>
          <p:nvPr/>
        </p:nvSpPr>
        <p:spPr bwMode="auto">
          <a:xfrm>
            <a:off x="609600" y="3810000"/>
            <a:ext cx="7924800" cy="2590800"/>
          </a:xfrm>
          <a:prstGeom prst="rect">
            <a:avLst/>
          </a:prstGeom>
          <a:noFill/>
          <a:ln w="9525">
            <a:noFill/>
            <a:miter lim="800000"/>
            <a:headEnd/>
            <a:tailEnd/>
          </a:ln>
        </p:spPr>
        <p:txBody>
          <a:bodyPr lIns="0" rIns="18288"/>
          <a:lstStyle/>
          <a:p>
            <a:pPr marL="457200" indent="-457200">
              <a:lnSpc>
                <a:spcPct val="90000"/>
              </a:lnSpc>
              <a:spcBef>
                <a:spcPct val="20000"/>
              </a:spcBef>
              <a:buClr>
                <a:srgbClr val="9BBB59"/>
              </a:buClr>
              <a:buSzPct val="95000"/>
              <a:buFont typeface="Wingdings 2" pitchFamily="18" charset="2"/>
              <a:buAutoNum type="arabicPeriod"/>
            </a:pPr>
            <a:r>
              <a:rPr lang="en-US" sz="2800">
                <a:latin typeface="Arial Rounded MT Bold" pitchFamily="34" charset="0"/>
              </a:rPr>
              <a:t>Describe specific actions that caused you to think that each of these coaches or athletes possessed positive or negative character traits. </a:t>
            </a:r>
          </a:p>
          <a:p>
            <a:pPr marL="457200" indent="-457200">
              <a:lnSpc>
                <a:spcPct val="90000"/>
              </a:lnSpc>
              <a:spcBef>
                <a:spcPct val="20000"/>
              </a:spcBef>
              <a:buClr>
                <a:srgbClr val="9BBB59"/>
              </a:buClr>
              <a:buSzPct val="95000"/>
              <a:buFont typeface="Wingdings 2" pitchFamily="18" charset="2"/>
              <a:buAutoNum type="arabicPeriod"/>
            </a:pPr>
            <a:r>
              <a:rPr lang="en-US" sz="2800">
                <a:latin typeface="Arial Rounded MT Bold" pitchFamily="34" charset="0"/>
              </a:rPr>
              <a:t>What character traits are exemplified by these actions?</a:t>
            </a:r>
            <a:r>
              <a:rPr lang="en-US" sz="2400">
                <a:latin typeface="Arial Rounded MT Bold" pitchFamily="34" charset="0"/>
              </a:rPr>
              <a:t> </a:t>
            </a:r>
          </a:p>
          <a:p>
            <a:pPr marL="457200" indent="-457200">
              <a:lnSpc>
                <a:spcPct val="90000"/>
              </a:lnSpc>
              <a:spcBef>
                <a:spcPct val="20000"/>
              </a:spcBef>
              <a:buClr>
                <a:srgbClr val="9BBB59"/>
              </a:buClr>
              <a:buSzPct val="95000"/>
              <a:buFont typeface="Wingdings 2" pitchFamily="18" charset="2"/>
              <a:buNone/>
            </a:pPr>
            <a:endParaRPr lang="en-US" sz="2400">
              <a:latin typeface="Arial Rounded MT Bold"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pic>
        <p:nvPicPr>
          <p:cNvPr id="84994" name="Picture 4">
            <a:hlinkClick r:id="rId4"/>
          </p:cNvPr>
          <p:cNvPicPr>
            <a:picLocks noChangeAspect="1" noChangeArrowheads="1"/>
          </p:cNvPicPr>
          <p:nvPr/>
        </p:nvPicPr>
        <p:blipFill>
          <a:blip r:embed="rId5" cstate="print"/>
          <a:srcRect l="17998" t="31879" r="44994" b="33754"/>
          <a:stretch>
            <a:fillRect/>
          </a:stretch>
        </p:blipFill>
        <p:spPr bwMode="auto">
          <a:xfrm>
            <a:off x="2286000" y="2209800"/>
            <a:ext cx="451167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ubtitle 2"/>
          <p:cNvSpPr>
            <a:spLocks noGrp="1"/>
          </p:cNvSpPr>
          <p:nvPr>
            <p:ph type="subTitle" idx="1"/>
          </p:nvPr>
        </p:nvSpPr>
        <p:spPr>
          <a:xfrm>
            <a:off x="533400" y="1752600"/>
            <a:ext cx="8077200" cy="2667000"/>
          </a:xfrm>
        </p:spPr>
        <p:txBody>
          <a:bodyPr/>
          <a:lstStyle/>
          <a:p>
            <a:pPr marR="0" algn="ctr" eaLnBrk="1" hangingPunct="1">
              <a:lnSpc>
                <a:spcPct val="90000"/>
              </a:lnSpc>
            </a:pPr>
            <a:r>
              <a:rPr lang="en-US" sz="3200" i="1" smtClean="0">
                <a:latin typeface="Arial Rounded MT Bold" pitchFamily="34" charset="0"/>
              </a:rPr>
              <a:t>Development Phase Three</a:t>
            </a:r>
          </a:p>
          <a:p>
            <a:pPr marR="0" algn="l" eaLnBrk="1" hangingPunct="1">
              <a:lnSpc>
                <a:spcPct val="90000"/>
              </a:lnSpc>
            </a:pPr>
            <a:r>
              <a:rPr lang="en-US" sz="2400" smtClean="0">
                <a:latin typeface="Arial Rounded MT Bold" pitchFamily="34" charset="0"/>
              </a:rPr>
              <a:t>As a high school athletic director, you have been asked to make the argument that learning about character and sportsmanship in sports is an important objective of your school’s athletic programs. Outline for parents and community members the points to include in your presentation. </a:t>
            </a:r>
          </a:p>
        </p:txBody>
      </p:sp>
      <p:pic>
        <p:nvPicPr>
          <p:cNvPr id="87042"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sp>
        <p:nvSpPr>
          <p:cNvPr id="87043" name="Subtitle 2"/>
          <p:cNvSpPr>
            <a:spLocks/>
          </p:cNvSpPr>
          <p:nvPr/>
        </p:nvSpPr>
        <p:spPr bwMode="auto">
          <a:xfrm>
            <a:off x="533400" y="4419600"/>
            <a:ext cx="8077200" cy="2438400"/>
          </a:xfrm>
          <a:prstGeom prst="rect">
            <a:avLst/>
          </a:prstGeom>
          <a:noFill/>
          <a:ln w="9525">
            <a:noFill/>
            <a:miter lim="800000"/>
            <a:headEnd/>
            <a:tailEnd/>
          </a:ln>
        </p:spPr>
        <p:txBody>
          <a:bodyPr lIns="0" rIns="18288"/>
          <a:lstStyle/>
          <a:p>
            <a:pPr marL="457200" indent="-342900">
              <a:spcBef>
                <a:spcPct val="20000"/>
              </a:spcBef>
              <a:buClr>
                <a:srgbClr val="9BBB59"/>
              </a:buClr>
              <a:buSzPct val="95000"/>
              <a:buFont typeface="Wingdings" pitchFamily="2" charset="2"/>
              <a:buChar char="Ø"/>
            </a:pPr>
            <a:r>
              <a:rPr lang="en-US" sz="2000">
                <a:latin typeface="Arial Rounded MT Bold" pitchFamily="34" charset="0"/>
              </a:rPr>
              <a:t>Explain why this is an essential part of your program. </a:t>
            </a:r>
          </a:p>
          <a:p>
            <a:pPr marL="457200" indent="-342900">
              <a:spcBef>
                <a:spcPct val="20000"/>
              </a:spcBef>
              <a:buClr>
                <a:srgbClr val="9BBB59"/>
              </a:buClr>
              <a:buSzPct val="95000"/>
              <a:buFont typeface="Wingdings" pitchFamily="2" charset="2"/>
              <a:buChar char="Ø"/>
            </a:pPr>
            <a:r>
              <a:rPr lang="en-US" sz="2000">
                <a:latin typeface="Arial Rounded MT Bold" pitchFamily="34" charset="0"/>
              </a:rPr>
              <a:t>How do athletes benefit? </a:t>
            </a:r>
          </a:p>
          <a:p>
            <a:pPr marL="457200" indent="-342900">
              <a:spcBef>
                <a:spcPct val="20000"/>
              </a:spcBef>
              <a:buClr>
                <a:srgbClr val="9BBB59"/>
              </a:buClr>
              <a:buSzPct val="95000"/>
              <a:buFont typeface="Wingdings" pitchFamily="2" charset="2"/>
              <a:buChar char="Ø"/>
            </a:pPr>
            <a:r>
              <a:rPr lang="en-US" sz="2000">
                <a:latin typeface="Arial Rounded MT Bold" pitchFamily="34" charset="0"/>
              </a:rPr>
              <a:t>What is the benefit for your school?</a:t>
            </a:r>
          </a:p>
          <a:p>
            <a:pPr marL="457200" indent="-342900">
              <a:spcBef>
                <a:spcPct val="20000"/>
              </a:spcBef>
              <a:buClr>
                <a:srgbClr val="9BBB59"/>
              </a:buClr>
              <a:buSzPct val="95000"/>
              <a:buFont typeface="Wingdings" pitchFamily="2" charset="2"/>
              <a:buChar char="Ø"/>
            </a:pPr>
            <a:r>
              <a:rPr lang="en-US" sz="2000">
                <a:latin typeface="Arial Rounded MT Bold" pitchFamily="34" charset="0"/>
              </a:rPr>
              <a:t>What is the benefit for your community?</a:t>
            </a:r>
          </a:p>
          <a:p>
            <a:pPr marL="457200" indent="-342900">
              <a:spcBef>
                <a:spcPct val="20000"/>
              </a:spcBef>
              <a:buClr>
                <a:srgbClr val="9BBB59"/>
              </a:buClr>
              <a:buSzPct val="95000"/>
              <a:buFont typeface="Wingdings" pitchFamily="2" charset="2"/>
              <a:buChar char="Ø"/>
            </a:pPr>
            <a:r>
              <a:rPr lang="en-US" sz="2000">
                <a:latin typeface="Arial Rounded MT Bold" pitchFamily="34" charset="0"/>
              </a:rPr>
              <a:t>What is your recommendation for strategies that schools could use to build character and promote sportsmanship?</a:t>
            </a:r>
            <a:endParaRPr lang="en-US" sz="2400">
              <a:latin typeface="Arial Rounded MT Bol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ubtitle 2"/>
          <p:cNvSpPr>
            <a:spLocks noGrp="1"/>
          </p:cNvSpPr>
          <p:nvPr>
            <p:ph type="subTitle" idx="1"/>
          </p:nvPr>
        </p:nvSpPr>
        <p:spPr>
          <a:xfrm>
            <a:off x="304800" y="1676400"/>
            <a:ext cx="8610600" cy="4572000"/>
          </a:xfrm>
        </p:spPr>
        <p:txBody>
          <a:bodyPr/>
          <a:lstStyle/>
          <a:p>
            <a:pPr marR="0" algn="ctr" eaLnBrk="1" hangingPunct="1"/>
            <a:r>
              <a:rPr lang="en-US" sz="3200" i="1" smtClean="0">
                <a:latin typeface="Arial Rounded MT Bold" pitchFamily="34" charset="0"/>
              </a:rPr>
              <a:t>Development Phase Four</a:t>
            </a:r>
          </a:p>
          <a:p>
            <a:pPr marR="0" algn="ctr" eaLnBrk="1" hangingPunct="1"/>
            <a:r>
              <a:rPr lang="en-US" sz="2800" smtClean="0">
                <a:latin typeface="Arial Rounded MT Bold" pitchFamily="34" charset="0"/>
              </a:rPr>
              <a:t>Rate your school</a:t>
            </a:r>
          </a:p>
          <a:p>
            <a:pPr marR="0" algn="ctr" eaLnBrk="1" hangingPunct="1"/>
            <a:endParaRPr lang="en-US" sz="2400" smtClean="0">
              <a:latin typeface="Arial Rounded MT Bold" pitchFamily="34" charset="0"/>
            </a:endParaRPr>
          </a:p>
        </p:txBody>
      </p:sp>
      <p:pic>
        <p:nvPicPr>
          <p:cNvPr id="89090"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pic>
        <p:nvPicPr>
          <p:cNvPr id="89091" name="Picture 5" descr="vl3">
            <a:hlinkClick r:id="rId4"/>
          </p:cNvPr>
          <p:cNvPicPr>
            <a:picLocks noChangeAspect="1" noChangeArrowheads="1"/>
          </p:cNvPicPr>
          <p:nvPr/>
        </p:nvPicPr>
        <p:blipFill>
          <a:blip r:embed="rId5" cstate="print"/>
          <a:srcRect/>
          <a:stretch>
            <a:fillRect/>
          </a:stretch>
        </p:blipFill>
        <p:spPr bwMode="auto">
          <a:xfrm>
            <a:off x="755650" y="1828800"/>
            <a:ext cx="539750" cy="655638"/>
          </a:xfrm>
          <a:prstGeom prst="rect">
            <a:avLst/>
          </a:prstGeom>
          <a:noFill/>
          <a:ln w="9525">
            <a:noFill/>
            <a:miter lim="800000"/>
            <a:headEnd/>
            <a:tailEnd/>
          </a:ln>
        </p:spPr>
      </p:pic>
      <p:pic>
        <p:nvPicPr>
          <p:cNvPr id="89092" name="Picture 6" descr="vl4">
            <a:hlinkClick r:id="rId6"/>
          </p:cNvPr>
          <p:cNvPicPr>
            <a:picLocks noChangeAspect="1" noChangeArrowheads="1"/>
          </p:cNvPicPr>
          <p:nvPr/>
        </p:nvPicPr>
        <p:blipFill>
          <a:blip r:embed="rId7" cstate="print"/>
          <a:srcRect/>
          <a:stretch>
            <a:fillRect/>
          </a:stretch>
        </p:blipFill>
        <p:spPr bwMode="auto">
          <a:xfrm>
            <a:off x="3124200" y="4292600"/>
            <a:ext cx="676275" cy="660400"/>
          </a:xfrm>
          <a:prstGeom prst="rect">
            <a:avLst/>
          </a:prstGeom>
          <a:noFill/>
          <a:ln w="9525">
            <a:noFill/>
            <a:miter lim="800000"/>
            <a:headEnd/>
            <a:tailEnd/>
          </a:ln>
        </p:spPr>
      </p:pic>
      <p:pic>
        <p:nvPicPr>
          <p:cNvPr id="89093" name="Picture 7" descr="vl6">
            <a:hlinkClick r:id="rId8"/>
          </p:cNvPr>
          <p:cNvPicPr>
            <a:picLocks noChangeAspect="1" noChangeArrowheads="1"/>
          </p:cNvPicPr>
          <p:nvPr/>
        </p:nvPicPr>
        <p:blipFill>
          <a:blip r:embed="rId9" cstate="print"/>
          <a:srcRect/>
          <a:stretch>
            <a:fillRect/>
          </a:stretch>
        </p:blipFill>
        <p:spPr bwMode="auto">
          <a:xfrm>
            <a:off x="5127625" y="4343400"/>
            <a:ext cx="511175" cy="658813"/>
          </a:xfrm>
          <a:prstGeom prst="rect">
            <a:avLst/>
          </a:prstGeom>
          <a:noFill/>
          <a:ln w="9525">
            <a:noFill/>
            <a:miter lim="800000"/>
            <a:headEnd/>
            <a:tailEnd/>
          </a:ln>
        </p:spPr>
      </p:pic>
      <p:pic>
        <p:nvPicPr>
          <p:cNvPr id="89094" name="Picture 8" descr="vl2">
            <a:hlinkClick r:id="rId10"/>
          </p:cNvPr>
          <p:cNvPicPr>
            <a:picLocks noChangeAspect="1" noChangeArrowheads="1"/>
          </p:cNvPicPr>
          <p:nvPr/>
        </p:nvPicPr>
        <p:blipFill>
          <a:blip r:embed="rId11" cstate="print"/>
          <a:srcRect/>
          <a:stretch>
            <a:fillRect/>
          </a:stretch>
        </p:blipFill>
        <p:spPr bwMode="auto">
          <a:xfrm>
            <a:off x="1905000" y="4038600"/>
            <a:ext cx="539750" cy="655638"/>
          </a:xfrm>
          <a:prstGeom prst="rect">
            <a:avLst/>
          </a:prstGeom>
          <a:noFill/>
          <a:ln w="9525">
            <a:noFill/>
            <a:miter lim="800000"/>
            <a:headEnd/>
            <a:tailEnd/>
          </a:ln>
        </p:spPr>
      </p:pic>
      <p:pic>
        <p:nvPicPr>
          <p:cNvPr id="89095" name="Picture 9" descr="vl1">
            <a:hlinkClick r:id="rId12"/>
          </p:cNvPr>
          <p:cNvPicPr>
            <a:picLocks noChangeAspect="1" noChangeArrowheads="1"/>
          </p:cNvPicPr>
          <p:nvPr/>
        </p:nvPicPr>
        <p:blipFill>
          <a:blip r:embed="rId13" cstate="print"/>
          <a:srcRect/>
          <a:stretch>
            <a:fillRect/>
          </a:stretch>
        </p:blipFill>
        <p:spPr bwMode="auto">
          <a:xfrm>
            <a:off x="530225" y="3505200"/>
            <a:ext cx="612775" cy="663575"/>
          </a:xfrm>
          <a:prstGeom prst="rect">
            <a:avLst/>
          </a:prstGeom>
          <a:noFill/>
          <a:ln w="9525">
            <a:noFill/>
            <a:miter lim="800000"/>
            <a:headEnd/>
            <a:tailEnd/>
          </a:ln>
        </p:spPr>
      </p:pic>
      <p:pic>
        <p:nvPicPr>
          <p:cNvPr id="89096" name="Picture 10" descr="vl12">
            <a:hlinkClick r:id="rId14"/>
          </p:cNvPr>
          <p:cNvPicPr>
            <a:picLocks noChangeAspect="1" noChangeArrowheads="1"/>
          </p:cNvPicPr>
          <p:nvPr/>
        </p:nvPicPr>
        <p:blipFill>
          <a:blip r:embed="rId15" cstate="print"/>
          <a:srcRect/>
          <a:stretch>
            <a:fillRect/>
          </a:stretch>
        </p:blipFill>
        <p:spPr bwMode="auto">
          <a:xfrm>
            <a:off x="7239000" y="5105400"/>
            <a:ext cx="785813" cy="655638"/>
          </a:xfrm>
          <a:prstGeom prst="rect">
            <a:avLst/>
          </a:prstGeom>
          <a:noFill/>
          <a:ln w="9525">
            <a:noFill/>
            <a:miter lim="800000"/>
            <a:headEnd/>
            <a:tailEnd/>
          </a:ln>
        </p:spPr>
      </p:pic>
      <p:pic>
        <p:nvPicPr>
          <p:cNvPr id="89097" name="Picture 11" descr="vl9">
            <a:hlinkClick r:id="rId16"/>
          </p:cNvPr>
          <p:cNvPicPr>
            <a:picLocks noChangeAspect="1" noChangeArrowheads="1"/>
          </p:cNvPicPr>
          <p:nvPr/>
        </p:nvPicPr>
        <p:blipFill>
          <a:blip r:embed="rId17" cstate="print"/>
          <a:srcRect/>
          <a:stretch>
            <a:fillRect/>
          </a:stretch>
        </p:blipFill>
        <p:spPr bwMode="auto">
          <a:xfrm>
            <a:off x="6324600" y="2819400"/>
            <a:ext cx="822325" cy="657225"/>
          </a:xfrm>
          <a:prstGeom prst="rect">
            <a:avLst/>
          </a:prstGeom>
          <a:noFill/>
          <a:ln w="9525">
            <a:noFill/>
            <a:miter lim="800000"/>
            <a:headEnd/>
            <a:tailEnd/>
          </a:ln>
        </p:spPr>
      </p:pic>
      <p:pic>
        <p:nvPicPr>
          <p:cNvPr id="89098" name="Picture 12" descr="vl10">
            <a:hlinkClick r:id="rId18"/>
          </p:cNvPr>
          <p:cNvPicPr>
            <a:picLocks noChangeAspect="1" noChangeArrowheads="1"/>
          </p:cNvPicPr>
          <p:nvPr/>
        </p:nvPicPr>
        <p:blipFill>
          <a:blip r:embed="rId19" cstate="print"/>
          <a:srcRect/>
          <a:stretch>
            <a:fillRect/>
          </a:stretch>
        </p:blipFill>
        <p:spPr bwMode="auto">
          <a:xfrm>
            <a:off x="4054475" y="5438775"/>
            <a:ext cx="822325" cy="657225"/>
          </a:xfrm>
          <a:prstGeom prst="rect">
            <a:avLst/>
          </a:prstGeom>
          <a:noFill/>
          <a:ln w="9525">
            <a:noFill/>
            <a:miter lim="800000"/>
            <a:headEnd/>
            <a:tailEnd/>
          </a:ln>
        </p:spPr>
      </p:pic>
      <p:pic>
        <p:nvPicPr>
          <p:cNvPr id="89099" name="Picture 13" descr="vl5">
            <a:hlinkClick r:id="rId20"/>
          </p:cNvPr>
          <p:cNvPicPr>
            <a:picLocks noChangeAspect="1" noChangeArrowheads="1"/>
          </p:cNvPicPr>
          <p:nvPr/>
        </p:nvPicPr>
        <p:blipFill>
          <a:blip r:embed="rId21" cstate="print"/>
          <a:srcRect/>
          <a:stretch>
            <a:fillRect/>
          </a:stretch>
        </p:blipFill>
        <p:spPr bwMode="auto">
          <a:xfrm>
            <a:off x="784225" y="5105400"/>
            <a:ext cx="511175" cy="658813"/>
          </a:xfrm>
          <a:prstGeom prst="rect">
            <a:avLst/>
          </a:prstGeom>
          <a:noFill/>
          <a:ln w="9525">
            <a:noFill/>
            <a:miter lim="800000"/>
            <a:headEnd/>
            <a:tailEnd/>
          </a:ln>
        </p:spPr>
      </p:pic>
      <p:pic>
        <p:nvPicPr>
          <p:cNvPr id="89100" name="Picture 14" descr="vl13">
            <a:hlinkClick r:id="rId22"/>
          </p:cNvPr>
          <p:cNvPicPr>
            <a:picLocks noChangeAspect="1" noChangeArrowheads="1"/>
          </p:cNvPicPr>
          <p:nvPr/>
        </p:nvPicPr>
        <p:blipFill>
          <a:blip r:embed="rId23" cstate="print"/>
          <a:srcRect/>
          <a:stretch>
            <a:fillRect/>
          </a:stretch>
        </p:blipFill>
        <p:spPr bwMode="auto">
          <a:xfrm>
            <a:off x="6553200" y="4038600"/>
            <a:ext cx="530225" cy="663575"/>
          </a:xfrm>
          <a:prstGeom prst="rect">
            <a:avLst/>
          </a:prstGeom>
          <a:noFill/>
          <a:ln w="9525">
            <a:noFill/>
            <a:miter lim="800000"/>
            <a:headEnd/>
            <a:tailEnd/>
          </a:ln>
        </p:spPr>
      </p:pic>
      <p:pic>
        <p:nvPicPr>
          <p:cNvPr id="89101" name="Picture 15" descr="vl14">
            <a:hlinkClick r:id="rId24"/>
          </p:cNvPr>
          <p:cNvPicPr>
            <a:picLocks noChangeAspect="1" noChangeArrowheads="1"/>
          </p:cNvPicPr>
          <p:nvPr/>
        </p:nvPicPr>
        <p:blipFill>
          <a:blip r:embed="rId25" cstate="print"/>
          <a:srcRect/>
          <a:stretch>
            <a:fillRect/>
          </a:stretch>
        </p:blipFill>
        <p:spPr bwMode="auto">
          <a:xfrm>
            <a:off x="8077200" y="3581400"/>
            <a:ext cx="703263" cy="654050"/>
          </a:xfrm>
          <a:prstGeom prst="rect">
            <a:avLst/>
          </a:prstGeom>
          <a:noFill/>
          <a:ln w="9525">
            <a:noFill/>
            <a:miter lim="800000"/>
            <a:headEnd/>
            <a:tailEnd/>
          </a:ln>
        </p:spPr>
      </p:pic>
      <p:pic>
        <p:nvPicPr>
          <p:cNvPr id="89102" name="Picture 16" descr="vl7">
            <a:hlinkClick r:id="rId26"/>
          </p:cNvPr>
          <p:cNvPicPr>
            <a:picLocks noChangeAspect="1" noChangeArrowheads="1"/>
          </p:cNvPicPr>
          <p:nvPr/>
        </p:nvPicPr>
        <p:blipFill>
          <a:blip r:embed="rId27" cstate="print"/>
          <a:srcRect/>
          <a:stretch>
            <a:fillRect/>
          </a:stretch>
        </p:blipFill>
        <p:spPr bwMode="auto">
          <a:xfrm>
            <a:off x="1905000" y="2819400"/>
            <a:ext cx="612775" cy="661988"/>
          </a:xfrm>
          <a:prstGeom prst="rect">
            <a:avLst/>
          </a:prstGeom>
          <a:noFill/>
          <a:ln w="9525">
            <a:noFill/>
            <a:miter lim="800000"/>
            <a:headEnd/>
            <a:tailEnd/>
          </a:ln>
        </p:spPr>
      </p:pic>
      <p:pic>
        <p:nvPicPr>
          <p:cNvPr id="89103" name="Picture 17" descr="vl8">
            <a:hlinkClick r:id="rId28"/>
          </p:cNvPr>
          <p:cNvPicPr>
            <a:picLocks noChangeAspect="1" noChangeArrowheads="1"/>
          </p:cNvPicPr>
          <p:nvPr/>
        </p:nvPicPr>
        <p:blipFill>
          <a:blip r:embed="rId29" cstate="print"/>
          <a:srcRect/>
          <a:stretch>
            <a:fillRect/>
          </a:stretch>
        </p:blipFill>
        <p:spPr bwMode="auto">
          <a:xfrm>
            <a:off x="4114800" y="2971800"/>
            <a:ext cx="703263" cy="654050"/>
          </a:xfrm>
          <a:prstGeom prst="rect">
            <a:avLst/>
          </a:prstGeom>
          <a:noFill/>
          <a:ln w="9525">
            <a:noFill/>
            <a:miter lim="800000"/>
            <a:headEnd/>
            <a:tailEnd/>
          </a:ln>
        </p:spPr>
      </p:pic>
      <p:pic>
        <p:nvPicPr>
          <p:cNvPr id="89104" name="Picture 18" descr="vl11">
            <a:hlinkClick r:id="rId30"/>
          </p:cNvPr>
          <p:cNvPicPr>
            <a:picLocks noChangeAspect="1" noChangeArrowheads="1"/>
          </p:cNvPicPr>
          <p:nvPr/>
        </p:nvPicPr>
        <p:blipFill>
          <a:blip r:embed="rId31" cstate="print"/>
          <a:srcRect/>
          <a:stretch>
            <a:fillRect/>
          </a:stretch>
        </p:blipFill>
        <p:spPr bwMode="auto">
          <a:xfrm>
            <a:off x="7696200" y="1828800"/>
            <a:ext cx="785813" cy="65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powerpoint_background_blue"/>
          <p:cNvPicPr>
            <a:picLocks noChangeAspect="1" noChangeArrowheads="1"/>
          </p:cNvPicPr>
          <p:nvPr/>
        </p:nvPicPr>
        <p:blipFill>
          <a:blip r:embed="rId3" cstate="print"/>
          <a:srcRect r="937" b="1250"/>
          <a:stretch>
            <a:fillRect/>
          </a:stretch>
        </p:blipFill>
        <p:spPr bwMode="auto">
          <a:xfrm>
            <a:off x="-12700" y="-11113"/>
            <a:ext cx="9221788" cy="2373313"/>
          </a:xfrm>
          <a:prstGeom prst="rect">
            <a:avLst/>
          </a:prstGeom>
          <a:noFill/>
          <a:ln w="9525">
            <a:noFill/>
            <a:miter lim="800000"/>
            <a:headEnd/>
            <a:tailEnd/>
          </a:ln>
        </p:spPr>
      </p:pic>
      <p:sp>
        <p:nvSpPr>
          <p:cNvPr id="96259" name="Subtitle 2"/>
          <p:cNvSpPr>
            <a:spLocks/>
          </p:cNvSpPr>
          <p:nvPr/>
        </p:nvSpPr>
        <p:spPr bwMode="auto">
          <a:xfrm>
            <a:off x="0" y="0"/>
            <a:ext cx="9144000" cy="6858000"/>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r>
              <a:rPr lang="en-US" sz="5400" i="1" dirty="0">
                <a:latin typeface="Arial Rounded MT Bold" pitchFamily="34" charset="0"/>
              </a:rPr>
              <a:t>Sportsmanship Ideas</a:t>
            </a:r>
            <a:r>
              <a:rPr lang="en-US" sz="6000" i="1" dirty="0">
                <a:latin typeface="Arial Rounded MT Bold" pitchFamily="34" charset="0"/>
              </a:rPr>
              <a:t/>
            </a:r>
            <a:br>
              <a:rPr lang="en-US" sz="6000" i="1" dirty="0">
                <a:latin typeface="Arial Rounded MT Bold" pitchFamily="34" charset="0"/>
              </a:rPr>
            </a:br>
            <a:r>
              <a:rPr lang="en-US" sz="4400" i="1" dirty="0">
                <a:latin typeface="Arial Rounded MT Bold" pitchFamily="34" charset="0"/>
              </a:rPr>
              <a:t>for Your League</a:t>
            </a:r>
          </a:p>
          <a:p>
            <a:pPr algn="ctr">
              <a:spcBef>
                <a:spcPct val="20000"/>
              </a:spcBef>
              <a:buClr>
                <a:srgbClr val="9BBB59"/>
              </a:buClr>
              <a:buSzPct val="95000"/>
              <a:buFont typeface="Wingdings 2" pitchFamily="18" charset="2"/>
              <a:buNone/>
            </a:pPr>
            <a:endParaRPr lang="en-US" sz="6000" i="1" dirty="0">
              <a:latin typeface="Arial Rounded MT Bold" pitchFamily="34" charset="0"/>
            </a:endParaRPr>
          </a:p>
          <a:p>
            <a:pPr algn="ctr">
              <a:spcBef>
                <a:spcPct val="20000"/>
              </a:spcBef>
              <a:buClr>
                <a:srgbClr val="9BBB59"/>
              </a:buClr>
              <a:buSzPct val="95000"/>
              <a:buFont typeface="Wingdings 2" pitchFamily="18" charset="2"/>
              <a:buNone/>
            </a:pPr>
            <a:endParaRPr lang="en-US" sz="2800" dirty="0">
              <a:latin typeface="Arial Rounded MT Bold" pitchFamily="34" charset="0"/>
            </a:endParaRPr>
          </a:p>
          <a:p>
            <a:pPr algn="ctr">
              <a:spcBef>
                <a:spcPct val="20000"/>
              </a:spcBef>
              <a:buClr>
                <a:srgbClr val="9BBB59"/>
              </a:buClr>
              <a:buSzPct val="95000"/>
              <a:buFont typeface="Wingdings 2" pitchFamily="18" charset="2"/>
              <a:buNone/>
            </a:pPr>
            <a:endParaRPr lang="en-US" sz="2800" dirty="0">
              <a:latin typeface="Arial Rounded MT Bold" pitchFamily="34" charset="0"/>
            </a:endParaRPr>
          </a:p>
          <a:p>
            <a:pPr algn="ctr">
              <a:spcBef>
                <a:spcPct val="20000"/>
              </a:spcBef>
              <a:buClr>
                <a:srgbClr val="9BBB59"/>
              </a:buClr>
              <a:buSzPct val="95000"/>
              <a:buFont typeface="Wingdings 2" pitchFamily="18" charset="2"/>
              <a:buNone/>
            </a:pPr>
            <a:endParaRPr lang="en-US" sz="2800" dirty="0">
              <a:latin typeface="Arial Rounded MT Bold" pitchFamily="34" charset="0"/>
            </a:endParaRPr>
          </a:p>
          <a:p>
            <a:pPr algn="ctr">
              <a:spcBef>
                <a:spcPct val="20000"/>
              </a:spcBef>
              <a:buClr>
                <a:srgbClr val="9BBB59"/>
              </a:buClr>
              <a:buSzPct val="95000"/>
              <a:buFont typeface="Wingdings 2" pitchFamily="18" charset="2"/>
              <a:buNone/>
            </a:pPr>
            <a:endParaRPr lang="en-US" sz="2400" dirty="0">
              <a:latin typeface="Arial Rounded MT Bold" pitchFamily="34" charset="0"/>
            </a:endParaRPr>
          </a:p>
        </p:txBody>
      </p:sp>
      <p:sp>
        <p:nvSpPr>
          <p:cNvPr id="8" name="TextBox 7"/>
          <p:cNvSpPr txBox="1"/>
          <p:nvPr/>
        </p:nvSpPr>
        <p:spPr>
          <a:xfrm>
            <a:off x="228600" y="2667000"/>
            <a:ext cx="8610600" cy="1938992"/>
          </a:xfrm>
          <a:prstGeom prst="rect">
            <a:avLst/>
          </a:prstGeom>
          <a:noFill/>
        </p:spPr>
        <p:txBody>
          <a:bodyPr wrap="square" rtlCol="0">
            <a:spAutoFit/>
          </a:bodyPr>
          <a:lstStyle/>
          <a:p>
            <a:pPr algn="ctr"/>
            <a:r>
              <a:rPr lang="en-US" sz="6000" dirty="0" smtClean="0"/>
              <a:t>What Works </a:t>
            </a:r>
            <a:br>
              <a:rPr lang="en-US" sz="6000" dirty="0" smtClean="0"/>
            </a:br>
            <a:r>
              <a:rPr lang="en-US" sz="6000" dirty="0" smtClean="0"/>
              <a:t>For You?</a:t>
            </a:r>
            <a:endParaRPr lang="en-US"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powerpoint_background_blue"/>
          <p:cNvPicPr>
            <a:picLocks noChangeAspect="1" noChangeArrowheads="1"/>
          </p:cNvPicPr>
          <p:nvPr/>
        </p:nvPicPr>
        <p:blipFill>
          <a:blip r:embed="rId3" cstate="print"/>
          <a:srcRect r="937" b="1250"/>
          <a:stretch>
            <a:fillRect/>
          </a:stretch>
        </p:blipFill>
        <p:spPr bwMode="auto">
          <a:xfrm>
            <a:off x="-12700" y="-11113"/>
            <a:ext cx="9221788" cy="6894513"/>
          </a:xfrm>
          <a:prstGeom prst="rect">
            <a:avLst/>
          </a:prstGeom>
          <a:noFill/>
          <a:ln w="9525">
            <a:noFill/>
            <a:miter lim="800000"/>
            <a:headEnd/>
            <a:tailEnd/>
          </a:ln>
        </p:spPr>
      </p:pic>
      <p:sp>
        <p:nvSpPr>
          <p:cNvPr id="18433" name="Subtitle 2"/>
          <p:cNvSpPr>
            <a:spLocks noGrp="1"/>
          </p:cNvSpPr>
          <p:nvPr>
            <p:ph type="subTitle" idx="1"/>
          </p:nvPr>
        </p:nvSpPr>
        <p:spPr>
          <a:xfrm>
            <a:off x="533400" y="381000"/>
            <a:ext cx="8305800" cy="6172200"/>
          </a:xfrm>
        </p:spPr>
        <p:txBody>
          <a:bodyPr/>
          <a:lstStyle/>
          <a:p>
            <a:pPr marR="0" algn="ctr" eaLnBrk="1" hangingPunct="1"/>
            <a:r>
              <a:rPr lang="en-US" sz="4000" smtClean="0">
                <a:latin typeface="Arial Rounded MT Bold" pitchFamily="34" charset="0"/>
              </a:rPr>
              <a:t>Goals: League and School</a:t>
            </a:r>
          </a:p>
          <a:p>
            <a:pPr marR="0" algn="ctr" eaLnBrk="1" hangingPunct="1"/>
            <a:endParaRPr lang="en-US" sz="4000" smtClean="0">
              <a:latin typeface="Arial Rounded MT Bold" pitchFamily="34" charset="0"/>
            </a:endParaRPr>
          </a:p>
          <a:p>
            <a:pPr marR="0" algn="l" eaLnBrk="1" hangingPunct="1">
              <a:buFont typeface="Wingdings" pitchFamily="2" charset="2"/>
              <a:buChar char="Ø"/>
            </a:pPr>
            <a:r>
              <a:rPr lang="en-US" sz="2800" smtClean="0">
                <a:latin typeface="Arial Rounded MT Bold" pitchFamily="34" charset="0"/>
              </a:rPr>
              <a:t>School Spirit</a:t>
            </a:r>
          </a:p>
          <a:p>
            <a:pPr marR="0" algn="l" eaLnBrk="1" hangingPunct="1">
              <a:buFont typeface="Wingdings" pitchFamily="2" charset="2"/>
              <a:buChar char="Ø"/>
            </a:pPr>
            <a:r>
              <a:rPr lang="en-US" sz="2800" smtClean="0">
                <a:latin typeface="Arial Rounded MT Bold" pitchFamily="34" charset="0"/>
              </a:rPr>
              <a:t>Positive Rivalries</a:t>
            </a:r>
          </a:p>
          <a:p>
            <a:pPr marR="0" algn="l" eaLnBrk="1" hangingPunct="1">
              <a:buFont typeface="Wingdings" pitchFamily="2" charset="2"/>
              <a:buChar char="Ø"/>
            </a:pPr>
            <a:r>
              <a:rPr lang="en-US" sz="2800" smtClean="0">
                <a:latin typeface="Arial Rounded MT Bold" pitchFamily="34" charset="0"/>
              </a:rPr>
              <a:t>Home Field/Court </a:t>
            </a:r>
            <a:br>
              <a:rPr lang="en-US" sz="2800" smtClean="0">
                <a:latin typeface="Arial Rounded MT Bold" pitchFamily="34" charset="0"/>
              </a:rPr>
            </a:br>
            <a:r>
              <a:rPr lang="en-US" sz="2800" smtClean="0">
                <a:latin typeface="Arial Rounded MT Bold" pitchFamily="34" charset="0"/>
              </a:rPr>
              <a:t>   Advantage</a:t>
            </a:r>
          </a:p>
          <a:p>
            <a:pPr marR="0" algn="l" eaLnBrk="1" hangingPunct="1">
              <a:buFont typeface="Wingdings" pitchFamily="2" charset="2"/>
              <a:buChar char="Ø"/>
            </a:pPr>
            <a:r>
              <a:rPr lang="en-US" sz="2800" smtClean="0">
                <a:latin typeface="Arial Rounded MT Bold" pitchFamily="34" charset="0"/>
              </a:rPr>
              <a:t>Integration: </a:t>
            </a:r>
            <a:br>
              <a:rPr lang="en-US" sz="2800" smtClean="0">
                <a:latin typeface="Arial Rounded MT Bold" pitchFamily="34" charset="0"/>
              </a:rPr>
            </a:br>
            <a:r>
              <a:rPr lang="en-US" sz="2800" smtClean="0">
                <a:latin typeface="Arial Rounded MT Bold" pitchFamily="34" charset="0"/>
              </a:rPr>
              <a:t>	Fans, Cheer Squad and Band</a:t>
            </a:r>
          </a:p>
          <a:p>
            <a:pPr marR="0" algn="l" eaLnBrk="1" hangingPunct="1">
              <a:buFont typeface="Wingdings" pitchFamily="2" charset="2"/>
              <a:buChar char="Ø"/>
            </a:pPr>
            <a:r>
              <a:rPr lang="en-US" sz="2800" smtClean="0">
                <a:latin typeface="Arial Rounded MT Bold" pitchFamily="34" charset="0"/>
              </a:rPr>
              <a:t>Interleague Cooperation</a:t>
            </a:r>
            <a:endParaRPr lang="en-US" sz="2000" smtClean="0">
              <a:latin typeface="Arial Rounded MT Bold" pitchFamily="34" charset="0"/>
            </a:endParaRPr>
          </a:p>
        </p:txBody>
      </p:sp>
      <p:pic>
        <p:nvPicPr>
          <p:cNvPr id="18434" name="Picture 4" descr="12-5-2008-2-17-28-PM-7417046"/>
          <p:cNvPicPr>
            <a:picLocks noChangeAspect="1" noChangeArrowheads="1"/>
          </p:cNvPicPr>
          <p:nvPr/>
        </p:nvPicPr>
        <p:blipFill>
          <a:blip r:embed="rId4" cstate="print"/>
          <a:srcRect b="16725"/>
          <a:stretch>
            <a:fillRect/>
          </a:stretch>
        </p:blipFill>
        <p:spPr bwMode="auto">
          <a:xfrm>
            <a:off x="4495800" y="1905000"/>
            <a:ext cx="4267200" cy="2360613"/>
          </a:xfrm>
          <a:prstGeom prst="rect">
            <a:avLst/>
          </a:prstGeom>
          <a:noFill/>
          <a:ln w="9525">
            <a:noFill/>
            <a:miter lim="800000"/>
            <a:headEnd/>
            <a:tailEnd/>
          </a:ln>
        </p:spPr>
      </p:pic>
      <p:pic>
        <p:nvPicPr>
          <p:cNvPr id="18435" name="Picture 6" descr="FlashMobBBall"/>
          <p:cNvPicPr>
            <a:picLocks noChangeAspect="1" noChangeArrowheads="1"/>
          </p:cNvPicPr>
          <p:nvPr/>
        </p:nvPicPr>
        <p:blipFill>
          <a:blip r:embed="rId5" cstate="print"/>
          <a:srcRect l="12801"/>
          <a:stretch>
            <a:fillRect/>
          </a:stretch>
        </p:blipFill>
        <p:spPr bwMode="auto">
          <a:xfrm>
            <a:off x="3962400" y="1905000"/>
            <a:ext cx="4981575"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powerpoint_background_blue"/>
          <p:cNvPicPr>
            <a:picLocks noChangeAspect="1" noChangeArrowheads="1"/>
          </p:cNvPicPr>
          <p:nvPr/>
        </p:nvPicPr>
        <p:blipFill>
          <a:blip r:embed="rId3" cstate="print"/>
          <a:srcRect r="937" b="1250"/>
          <a:stretch>
            <a:fillRect/>
          </a:stretch>
        </p:blipFill>
        <p:spPr bwMode="auto">
          <a:xfrm>
            <a:off x="-12700" y="-11113"/>
            <a:ext cx="9221788" cy="6894513"/>
          </a:xfrm>
          <a:prstGeom prst="rect">
            <a:avLst/>
          </a:prstGeom>
          <a:noFill/>
          <a:ln w="9525">
            <a:noFill/>
            <a:miter lim="800000"/>
            <a:headEnd/>
            <a:tailEnd/>
          </a:ln>
        </p:spPr>
      </p:pic>
      <p:sp>
        <p:nvSpPr>
          <p:cNvPr id="96259" name="Subtitle 2"/>
          <p:cNvSpPr>
            <a:spLocks/>
          </p:cNvSpPr>
          <p:nvPr/>
        </p:nvSpPr>
        <p:spPr bwMode="auto">
          <a:xfrm>
            <a:off x="0" y="0"/>
            <a:ext cx="9144000" cy="6858000"/>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r>
              <a:rPr lang="en-US" sz="5400" i="1">
                <a:latin typeface="Arial Rounded MT Bold" pitchFamily="34" charset="0"/>
              </a:rPr>
              <a:t>Sportsmanship Ideas</a:t>
            </a:r>
            <a:r>
              <a:rPr lang="en-US" sz="6000" i="1">
                <a:latin typeface="Arial Rounded MT Bold" pitchFamily="34" charset="0"/>
              </a:rPr>
              <a:t/>
            </a:r>
            <a:br>
              <a:rPr lang="en-US" sz="6000" i="1">
                <a:latin typeface="Arial Rounded MT Bold" pitchFamily="34" charset="0"/>
              </a:rPr>
            </a:br>
            <a:r>
              <a:rPr lang="en-US" sz="4400" i="1">
                <a:latin typeface="Arial Rounded MT Bold" pitchFamily="34" charset="0"/>
              </a:rPr>
              <a:t>for Your League</a:t>
            </a:r>
          </a:p>
          <a:p>
            <a:pPr algn="ctr">
              <a:spcBef>
                <a:spcPct val="20000"/>
              </a:spcBef>
              <a:buClr>
                <a:srgbClr val="9BBB59"/>
              </a:buClr>
              <a:buSzPct val="95000"/>
              <a:buFont typeface="Wingdings 2" pitchFamily="18" charset="2"/>
              <a:buNone/>
            </a:pPr>
            <a:endParaRPr lang="en-US" sz="6000" i="1">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endParaRPr lang="en-US" sz="2000">
              <a:latin typeface="Arial Rounded MT Bold" pitchFamily="34" charset="0"/>
            </a:endParaRPr>
          </a:p>
          <a:p>
            <a:pPr algn="ctr">
              <a:spcBef>
                <a:spcPct val="20000"/>
              </a:spcBef>
              <a:buClr>
                <a:srgbClr val="9BBB59"/>
              </a:buClr>
              <a:buSzPct val="95000"/>
              <a:buFont typeface="Wingdings 2" pitchFamily="18" charset="2"/>
              <a:buNone/>
            </a:pPr>
            <a:endParaRPr lang="en-US" sz="2800">
              <a:latin typeface="Arial Rounded MT Bold" pitchFamily="34" charset="0"/>
            </a:endParaRPr>
          </a:p>
          <a:p>
            <a:pPr algn="ctr">
              <a:spcBef>
                <a:spcPct val="20000"/>
              </a:spcBef>
              <a:buClr>
                <a:srgbClr val="9BBB59"/>
              </a:buClr>
              <a:buSzPct val="95000"/>
              <a:buFont typeface="Wingdings 2" pitchFamily="18" charset="2"/>
              <a:buNone/>
            </a:pPr>
            <a:r>
              <a:rPr lang="en-US" sz="2400">
                <a:latin typeface="Arial Rounded MT Bold" pitchFamily="34" charset="0"/>
              </a:rPr>
              <a:t>Patrick Brown, AD</a:t>
            </a:r>
            <a:br>
              <a:rPr lang="en-US" sz="2400">
                <a:latin typeface="Arial Rounded MT Bold" pitchFamily="34" charset="0"/>
              </a:rPr>
            </a:br>
            <a:r>
              <a:rPr lang="en-US" sz="2400">
                <a:latin typeface="Arial Rounded MT Bold" pitchFamily="34" charset="0"/>
              </a:rPr>
              <a:t>Squalicum High School | NW Conference</a:t>
            </a:r>
          </a:p>
          <a:p>
            <a:pPr algn="ctr">
              <a:spcBef>
                <a:spcPct val="20000"/>
              </a:spcBef>
              <a:buClr>
                <a:srgbClr val="9BBB59"/>
              </a:buClr>
              <a:buSzPct val="95000"/>
              <a:buFont typeface="Wingdings 2" pitchFamily="18" charset="2"/>
              <a:buNone/>
            </a:pPr>
            <a:r>
              <a:rPr lang="en-US">
                <a:latin typeface="Arial Rounded MT Bold" pitchFamily="34" charset="0"/>
              </a:rPr>
              <a:t>patrick.brown@bellinghamschools.org</a:t>
            </a:r>
          </a:p>
        </p:txBody>
      </p:sp>
      <p:pic>
        <p:nvPicPr>
          <p:cNvPr id="96264" name="Picture 8" descr="Football%20Cheer%202011%20copy-381x271"/>
          <p:cNvPicPr>
            <a:picLocks noChangeAspect="1" noChangeArrowheads="1"/>
          </p:cNvPicPr>
          <p:nvPr/>
        </p:nvPicPr>
        <p:blipFill>
          <a:blip r:embed="rId4" cstate="print"/>
          <a:srcRect l="5040" t="3543" r="5040" b="14169"/>
          <a:stretch>
            <a:fillRect/>
          </a:stretch>
        </p:blipFill>
        <p:spPr bwMode="auto">
          <a:xfrm>
            <a:off x="228600" y="2378075"/>
            <a:ext cx="3092450" cy="2014538"/>
          </a:xfrm>
          <a:prstGeom prst="rect">
            <a:avLst/>
          </a:prstGeom>
          <a:noFill/>
          <a:ln w="9525">
            <a:noFill/>
            <a:miter lim="800000"/>
            <a:headEnd/>
            <a:tailEnd/>
          </a:ln>
        </p:spPr>
      </p:pic>
      <p:pic>
        <p:nvPicPr>
          <p:cNvPr id="96266" name="Picture 10" descr="District%20BB%20Picture%202011-12%20District%20Champs_edited-1%20copy-521x303"/>
          <p:cNvPicPr>
            <a:picLocks noChangeAspect="1" noChangeArrowheads="1"/>
          </p:cNvPicPr>
          <p:nvPr/>
        </p:nvPicPr>
        <p:blipFill>
          <a:blip r:embed="rId5" cstate="print"/>
          <a:srcRect l="3685" t="6337" r="1843" b="15842"/>
          <a:stretch>
            <a:fillRect/>
          </a:stretch>
        </p:blipFill>
        <p:spPr bwMode="auto">
          <a:xfrm>
            <a:off x="2667000" y="3733800"/>
            <a:ext cx="3898900" cy="1866900"/>
          </a:xfrm>
          <a:prstGeom prst="rect">
            <a:avLst/>
          </a:prstGeom>
          <a:noFill/>
          <a:ln w="9525">
            <a:noFill/>
            <a:miter lim="800000"/>
            <a:headEnd/>
            <a:tailEnd/>
          </a:ln>
        </p:spPr>
      </p:pic>
      <p:pic>
        <p:nvPicPr>
          <p:cNvPr id="96262" name="Picture 6" descr="s2s-blog-band-photos-0031"/>
          <p:cNvPicPr>
            <a:picLocks noChangeAspect="1" noChangeArrowheads="1"/>
          </p:cNvPicPr>
          <p:nvPr/>
        </p:nvPicPr>
        <p:blipFill>
          <a:blip r:embed="rId6" cstate="print"/>
          <a:srcRect t="12372" b="18556"/>
          <a:stretch>
            <a:fillRect/>
          </a:stretch>
        </p:blipFill>
        <p:spPr bwMode="auto">
          <a:xfrm>
            <a:off x="2971800" y="1600200"/>
            <a:ext cx="3324225" cy="1914525"/>
          </a:xfrm>
          <a:prstGeom prst="rect">
            <a:avLst/>
          </a:prstGeom>
          <a:noFill/>
          <a:ln w="9525">
            <a:noFill/>
            <a:miter lim="800000"/>
            <a:headEnd/>
            <a:tailEnd/>
          </a:ln>
        </p:spPr>
      </p:pic>
      <p:pic>
        <p:nvPicPr>
          <p:cNvPr id="96271" name="Picture 15"/>
          <p:cNvPicPr>
            <a:picLocks noChangeAspect="1" noChangeArrowheads="1"/>
          </p:cNvPicPr>
          <p:nvPr/>
        </p:nvPicPr>
        <p:blipFill>
          <a:blip r:embed="rId7" cstate="print"/>
          <a:srcRect l="31496" t="29066" r="23247" b="35629"/>
          <a:stretch>
            <a:fillRect/>
          </a:stretch>
        </p:blipFill>
        <p:spPr bwMode="auto">
          <a:xfrm>
            <a:off x="5791200" y="2514600"/>
            <a:ext cx="3248025" cy="2027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powerpoint_background_blue"/>
          <p:cNvPicPr>
            <a:picLocks noChangeAspect="1" noChangeArrowheads="1"/>
          </p:cNvPicPr>
          <p:nvPr/>
        </p:nvPicPr>
        <p:blipFill>
          <a:blip r:embed="rId3" cstate="print"/>
          <a:srcRect r="937" b="1250"/>
          <a:stretch>
            <a:fillRect/>
          </a:stretch>
        </p:blipFill>
        <p:spPr bwMode="auto">
          <a:xfrm>
            <a:off x="-12700" y="-11113"/>
            <a:ext cx="9221788" cy="6894513"/>
          </a:xfrm>
          <a:prstGeom prst="rect">
            <a:avLst/>
          </a:prstGeom>
          <a:noFill/>
          <a:ln w="9525">
            <a:noFill/>
            <a:miter lim="800000"/>
            <a:headEnd/>
            <a:tailEnd/>
          </a:ln>
        </p:spPr>
      </p:pic>
      <p:sp>
        <p:nvSpPr>
          <p:cNvPr id="20481" name="Subtitle 2"/>
          <p:cNvSpPr>
            <a:spLocks noGrp="1"/>
          </p:cNvSpPr>
          <p:nvPr>
            <p:ph type="subTitle" idx="4294967295"/>
          </p:nvPr>
        </p:nvSpPr>
        <p:spPr>
          <a:xfrm>
            <a:off x="533400" y="381000"/>
            <a:ext cx="8305800" cy="5867400"/>
          </a:xfrm>
        </p:spPr>
        <p:txBody>
          <a:bodyPr lIns="0" rIns="18288"/>
          <a:lstStyle/>
          <a:p>
            <a:pPr marL="0" indent="0" algn="ctr" eaLnBrk="1" hangingPunct="1">
              <a:buFont typeface="Wingdings 2" pitchFamily="18" charset="2"/>
              <a:buNone/>
            </a:pPr>
            <a:r>
              <a:rPr lang="en-US" sz="4000" smtClean="0">
                <a:latin typeface="Arial Rounded MT Bold" pitchFamily="34" charset="0"/>
              </a:rPr>
              <a:t>Challenges</a:t>
            </a:r>
          </a:p>
          <a:p>
            <a:pPr marL="0" indent="0" algn="ctr" eaLnBrk="1" hangingPunct="1">
              <a:buFont typeface="Wingdings 2" pitchFamily="18" charset="2"/>
              <a:buNone/>
            </a:pPr>
            <a:endParaRPr lang="en-US" sz="4000" smtClean="0">
              <a:latin typeface="Arial Rounded MT Bold" pitchFamily="34" charset="0"/>
            </a:endParaRPr>
          </a:p>
          <a:p>
            <a:pPr marL="0" indent="0" eaLnBrk="1" hangingPunct="1">
              <a:buFont typeface="Wingdings" pitchFamily="2" charset="2"/>
              <a:buChar char="Ø"/>
            </a:pPr>
            <a:r>
              <a:rPr lang="en-US" sz="3200" smtClean="0">
                <a:latin typeface="Arial Rounded MT Bold" pitchFamily="34" charset="0"/>
              </a:rPr>
              <a:t>Media</a:t>
            </a:r>
          </a:p>
          <a:p>
            <a:pPr marL="0" indent="0" eaLnBrk="1" hangingPunct="1">
              <a:buFont typeface="Wingdings" pitchFamily="2" charset="2"/>
              <a:buChar char="Ø"/>
            </a:pPr>
            <a:r>
              <a:rPr lang="en-US" sz="3200" smtClean="0">
                <a:latin typeface="Arial Rounded MT Bold" pitchFamily="34" charset="0"/>
              </a:rPr>
              <a:t>The Message</a:t>
            </a:r>
          </a:p>
          <a:p>
            <a:pPr marL="0" indent="0" eaLnBrk="1" hangingPunct="1">
              <a:buFont typeface="Wingdings" pitchFamily="2" charset="2"/>
              <a:buChar char="Ø"/>
            </a:pPr>
            <a:r>
              <a:rPr lang="en-US" sz="3200" smtClean="0">
                <a:latin typeface="Arial Rounded MT Bold" pitchFamily="34" charset="0"/>
              </a:rPr>
              <a:t>Lack of Attention</a:t>
            </a:r>
          </a:p>
          <a:p>
            <a:pPr marL="0" indent="0" eaLnBrk="1" hangingPunct="1">
              <a:buFont typeface="Wingdings" pitchFamily="2" charset="2"/>
              <a:buChar char="Ø"/>
            </a:pPr>
            <a:r>
              <a:rPr lang="en-US" sz="3200" smtClean="0">
                <a:latin typeface="Arial Rounded MT Bold" pitchFamily="34" charset="0"/>
              </a:rPr>
              <a:t>Administrator Buy In</a:t>
            </a:r>
          </a:p>
          <a:p>
            <a:pPr marL="0" indent="0" eaLnBrk="1" hangingPunct="1">
              <a:buFont typeface="Wingdings" pitchFamily="2" charset="2"/>
              <a:buChar char="Ø"/>
            </a:pPr>
            <a:r>
              <a:rPr lang="en-US" sz="3200" smtClean="0">
                <a:latin typeface="Arial Rounded MT Bold" pitchFamily="34" charset="0"/>
              </a:rPr>
              <a:t>League Cooperation</a:t>
            </a:r>
          </a:p>
          <a:p>
            <a:pPr marL="0" indent="0" algn="ctr" eaLnBrk="1" hangingPunct="1">
              <a:buFont typeface="Wingdings 2" pitchFamily="18" charset="2"/>
              <a:buNone/>
            </a:pPr>
            <a:endParaRPr lang="en-US" sz="3200" smtClean="0">
              <a:latin typeface="Arial Rounded MT Bold" pitchFamily="34" charset="0"/>
            </a:endParaRPr>
          </a:p>
          <a:p>
            <a:pPr marL="0" indent="0" algn="ctr" eaLnBrk="1" hangingPunct="1">
              <a:buFont typeface="Wingdings 2" pitchFamily="18" charset="2"/>
              <a:buNone/>
            </a:pPr>
            <a:endParaRPr lang="en-US" sz="2400" smtClean="0">
              <a:latin typeface="Arial Rounded MT Bold" pitchFamily="34" charset="0"/>
            </a:endParaRPr>
          </a:p>
        </p:txBody>
      </p:sp>
      <p:grpSp>
        <p:nvGrpSpPr>
          <p:cNvPr id="20482" name="Group 8"/>
          <p:cNvGrpSpPr>
            <a:grpSpLocks/>
          </p:cNvGrpSpPr>
          <p:nvPr/>
        </p:nvGrpSpPr>
        <p:grpSpPr bwMode="auto">
          <a:xfrm>
            <a:off x="5668963" y="1828800"/>
            <a:ext cx="2351087" cy="3581400"/>
            <a:chOff x="3571" y="1152"/>
            <a:chExt cx="1481" cy="2256"/>
          </a:xfrm>
        </p:grpSpPr>
        <p:pic>
          <p:nvPicPr>
            <p:cNvPr id="20483" name="Picture 6" descr="curve"/>
            <p:cNvPicPr>
              <a:picLocks noChangeAspect="1" noChangeArrowheads="1"/>
            </p:cNvPicPr>
            <p:nvPr/>
          </p:nvPicPr>
          <p:blipFill>
            <a:blip r:embed="rId4" cstate="print"/>
            <a:srcRect/>
            <a:stretch>
              <a:fillRect/>
            </a:stretch>
          </p:blipFill>
          <p:spPr bwMode="auto">
            <a:xfrm>
              <a:off x="3571" y="1152"/>
              <a:ext cx="1481" cy="2256"/>
            </a:xfrm>
            <a:prstGeom prst="rect">
              <a:avLst/>
            </a:prstGeom>
            <a:noFill/>
            <a:ln w="9525">
              <a:noFill/>
              <a:miter lim="800000"/>
              <a:headEnd/>
              <a:tailEnd/>
            </a:ln>
          </p:spPr>
        </p:pic>
        <p:pic>
          <p:nvPicPr>
            <p:cNvPr id="20484" name="Picture 7" descr="curve"/>
            <p:cNvPicPr>
              <a:picLocks noChangeAspect="1" noChangeArrowheads="1"/>
            </p:cNvPicPr>
            <p:nvPr/>
          </p:nvPicPr>
          <p:blipFill>
            <a:blip r:embed="rId4" cstate="print"/>
            <a:srcRect l="68571" b="94501"/>
            <a:stretch>
              <a:fillRect/>
            </a:stretch>
          </p:blipFill>
          <p:spPr bwMode="auto">
            <a:xfrm flipH="1">
              <a:off x="3583" y="1152"/>
              <a:ext cx="467" cy="12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powerpoint_background_blue"/>
          <p:cNvPicPr>
            <a:picLocks noChangeAspect="1" noChangeArrowheads="1"/>
          </p:cNvPicPr>
          <p:nvPr/>
        </p:nvPicPr>
        <p:blipFill>
          <a:blip r:embed="rId3" cstate="print"/>
          <a:srcRect r="937" b="1250"/>
          <a:stretch>
            <a:fillRect/>
          </a:stretch>
        </p:blipFill>
        <p:spPr bwMode="auto">
          <a:xfrm>
            <a:off x="-12700" y="-11113"/>
            <a:ext cx="9221788" cy="6894513"/>
          </a:xfrm>
          <a:prstGeom prst="rect">
            <a:avLst/>
          </a:prstGeom>
          <a:noFill/>
          <a:ln w="9525">
            <a:noFill/>
            <a:miter lim="800000"/>
            <a:headEnd/>
            <a:tailEnd/>
          </a:ln>
        </p:spPr>
      </p:pic>
      <p:sp>
        <p:nvSpPr>
          <p:cNvPr id="100375" name="AutoShape 23"/>
          <p:cNvSpPr>
            <a:spLocks noChangeArrowheads="1"/>
          </p:cNvSpPr>
          <p:nvPr/>
        </p:nvSpPr>
        <p:spPr bwMode="auto">
          <a:xfrm rot="-2498013">
            <a:off x="3479800" y="449580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sp>
        <p:nvSpPr>
          <p:cNvPr id="100376" name="AutoShape 24"/>
          <p:cNvSpPr>
            <a:spLocks noChangeArrowheads="1"/>
          </p:cNvSpPr>
          <p:nvPr/>
        </p:nvSpPr>
        <p:spPr bwMode="auto">
          <a:xfrm rot="2498013" flipH="1">
            <a:off x="4927600" y="449580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sp>
        <p:nvSpPr>
          <p:cNvPr id="100378" name="AutoShape 26"/>
          <p:cNvSpPr>
            <a:spLocks noChangeArrowheads="1"/>
          </p:cNvSpPr>
          <p:nvPr/>
        </p:nvSpPr>
        <p:spPr bwMode="auto">
          <a:xfrm rot="2498013" flipV="1">
            <a:off x="3479800" y="285750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sp>
        <p:nvSpPr>
          <p:cNvPr id="100379" name="AutoShape 27"/>
          <p:cNvSpPr>
            <a:spLocks noChangeArrowheads="1"/>
          </p:cNvSpPr>
          <p:nvPr/>
        </p:nvSpPr>
        <p:spPr bwMode="auto">
          <a:xfrm rot="-2498013" flipH="1" flipV="1">
            <a:off x="4927600" y="285750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endParaRPr lang="en-US"/>
          </a:p>
        </p:txBody>
      </p:sp>
      <p:pic>
        <p:nvPicPr>
          <p:cNvPr id="100355" name="Picture 23" descr="COACHES-WEB"/>
          <p:cNvPicPr>
            <a:picLocks noChangeAspect="1" noChangeArrowheads="1"/>
          </p:cNvPicPr>
          <p:nvPr/>
        </p:nvPicPr>
        <p:blipFill>
          <a:blip r:embed="rId4" cstate="print"/>
          <a:srcRect t="19130" r="15750" b="6956"/>
          <a:stretch>
            <a:fillRect/>
          </a:stretch>
        </p:blipFill>
        <p:spPr bwMode="auto">
          <a:xfrm>
            <a:off x="2695575" y="990600"/>
            <a:ext cx="3657600" cy="1998663"/>
          </a:xfrm>
          <a:prstGeom prst="rect">
            <a:avLst/>
          </a:prstGeom>
          <a:noFill/>
          <a:ln w="12700">
            <a:solidFill>
              <a:schemeClr val="bg1"/>
            </a:solidFill>
            <a:miter lim="800000"/>
            <a:headEnd/>
            <a:tailEnd/>
          </a:ln>
        </p:spPr>
      </p:pic>
      <p:sp>
        <p:nvSpPr>
          <p:cNvPr id="100356" name="Subtitle 2"/>
          <p:cNvSpPr>
            <a:spLocks noGrp="1"/>
          </p:cNvSpPr>
          <p:nvPr>
            <p:ph type="subTitle" idx="4294967295"/>
          </p:nvPr>
        </p:nvSpPr>
        <p:spPr>
          <a:xfrm>
            <a:off x="381000" y="228600"/>
            <a:ext cx="8305800" cy="762000"/>
          </a:xfrm>
        </p:spPr>
        <p:txBody>
          <a:bodyPr lIns="0" rIns="18288"/>
          <a:lstStyle/>
          <a:p>
            <a:pPr marL="0" indent="0" eaLnBrk="1" hangingPunct="1">
              <a:buFont typeface="Wingdings 2" pitchFamily="18" charset="2"/>
              <a:buNone/>
            </a:pPr>
            <a:r>
              <a:rPr lang="en-US" sz="4000" smtClean="0">
                <a:latin typeface="Arial Rounded MT Bold" pitchFamily="34" charset="0"/>
              </a:rPr>
              <a:t>Constituents</a:t>
            </a:r>
            <a:endParaRPr lang="en-US" sz="3600" smtClean="0">
              <a:latin typeface="Arial Rounded MT Bold" pitchFamily="34" charset="0"/>
            </a:endParaRPr>
          </a:p>
        </p:txBody>
      </p:sp>
      <p:pic>
        <p:nvPicPr>
          <p:cNvPr id="100357" name="Picture 16" descr="KU_v"/>
          <p:cNvPicPr>
            <a:picLocks noChangeAspect="1" noChangeArrowheads="1"/>
          </p:cNvPicPr>
          <p:nvPr/>
        </p:nvPicPr>
        <p:blipFill>
          <a:blip r:embed="rId5" cstate="print"/>
          <a:srcRect/>
          <a:stretch>
            <a:fillRect/>
          </a:stretch>
        </p:blipFill>
        <p:spPr bwMode="auto">
          <a:xfrm>
            <a:off x="152400" y="2819400"/>
            <a:ext cx="3581400" cy="2141538"/>
          </a:xfrm>
          <a:prstGeom prst="rect">
            <a:avLst/>
          </a:prstGeom>
          <a:noFill/>
          <a:ln w="3175">
            <a:solidFill>
              <a:schemeClr val="bg1"/>
            </a:solidFill>
            <a:miter lim="800000"/>
            <a:headEnd/>
            <a:tailEnd/>
          </a:ln>
        </p:spPr>
      </p:pic>
      <p:pic>
        <p:nvPicPr>
          <p:cNvPr id="100358" name="Picture 18" descr="athletes_top"/>
          <p:cNvPicPr>
            <a:picLocks noChangeAspect="1" noChangeArrowheads="1"/>
          </p:cNvPicPr>
          <p:nvPr/>
        </p:nvPicPr>
        <p:blipFill>
          <a:blip r:embed="rId6" cstate="print"/>
          <a:srcRect/>
          <a:stretch>
            <a:fillRect/>
          </a:stretch>
        </p:blipFill>
        <p:spPr bwMode="auto">
          <a:xfrm>
            <a:off x="5410200" y="2819400"/>
            <a:ext cx="3567113" cy="2133600"/>
          </a:xfrm>
          <a:prstGeom prst="rect">
            <a:avLst/>
          </a:prstGeom>
          <a:noFill/>
          <a:ln w="6350">
            <a:solidFill>
              <a:schemeClr val="bg1"/>
            </a:solidFill>
            <a:miter lim="800000"/>
            <a:headEnd/>
            <a:tailEnd/>
          </a:ln>
        </p:spPr>
      </p:pic>
      <p:pic>
        <p:nvPicPr>
          <p:cNvPr id="100359" name="Picture 26" descr="gibson_bleachers_001-x600"/>
          <p:cNvPicPr>
            <a:picLocks noChangeAspect="1" noChangeArrowheads="1"/>
          </p:cNvPicPr>
          <p:nvPr/>
        </p:nvPicPr>
        <p:blipFill>
          <a:blip r:embed="rId7" cstate="print"/>
          <a:srcRect t="27287" r="8800"/>
          <a:stretch>
            <a:fillRect/>
          </a:stretch>
        </p:blipFill>
        <p:spPr bwMode="auto">
          <a:xfrm>
            <a:off x="2782888" y="4914900"/>
            <a:ext cx="3624262" cy="1863725"/>
          </a:xfrm>
          <a:prstGeom prst="rect">
            <a:avLst/>
          </a:prstGeom>
          <a:noFill/>
          <a:ln w="9525">
            <a:solidFill>
              <a:schemeClr val="bg1"/>
            </a:solidFill>
            <a:miter lim="800000"/>
            <a:headEnd/>
            <a:tailEnd/>
          </a:ln>
        </p:spPr>
      </p:pic>
      <p:sp>
        <p:nvSpPr>
          <p:cNvPr id="100381" name="AutoShape 29"/>
          <p:cNvSpPr>
            <a:spLocks noChangeArrowheads="1"/>
          </p:cNvSpPr>
          <p:nvPr/>
        </p:nvSpPr>
        <p:spPr bwMode="auto">
          <a:xfrm>
            <a:off x="3505200" y="1752600"/>
            <a:ext cx="2133600" cy="685800"/>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a:t>Coaches</a:t>
            </a:r>
          </a:p>
        </p:txBody>
      </p:sp>
      <p:sp>
        <p:nvSpPr>
          <p:cNvPr id="100382" name="AutoShape 30"/>
          <p:cNvSpPr>
            <a:spLocks noChangeArrowheads="1"/>
          </p:cNvSpPr>
          <p:nvPr/>
        </p:nvSpPr>
        <p:spPr bwMode="auto">
          <a:xfrm>
            <a:off x="3581400" y="5791200"/>
            <a:ext cx="2133600" cy="685800"/>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a:t>Parents and</a:t>
            </a:r>
            <a:br>
              <a:rPr lang="en-US"/>
            </a:br>
            <a:r>
              <a:rPr lang="en-US"/>
              <a:t>Other Fans</a:t>
            </a:r>
          </a:p>
        </p:txBody>
      </p:sp>
      <p:sp>
        <p:nvSpPr>
          <p:cNvPr id="100383" name="AutoShape 31"/>
          <p:cNvSpPr>
            <a:spLocks noChangeArrowheads="1"/>
          </p:cNvSpPr>
          <p:nvPr/>
        </p:nvSpPr>
        <p:spPr bwMode="auto">
          <a:xfrm>
            <a:off x="6096000" y="3505200"/>
            <a:ext cx="2133600" cy="685800"/>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a:t>Athletes</a:t>
            </a:r>
          </a:p>
        </p:txBody>
      </p:sp>
      <p:sp>
        <p:nvSpPr>
          <p:cNvPr id="100384" name="AutoShape 32"/>
          <p:cNvSpPr>
            <a:spLocks noChangeArrowheads="1"/>
          </p:cNvSpPr>
          <p:nvPr/>
        </p:nvSpPr>
        <p:spPr bwMode="auto">
          <a:xfrm>
            <a:off x="838200" y="3505200"/>
            <a:ext cx="2133600" cy="685800"/>
          </a:xfrm>
          <a:prstGeom prst="flowChartTerminator">
            <a:avLst/>
          </a:prstGeom>
          <a:solidFill>
            <a:schemeClr val="accent1"/>
          </a:solidFill>
          <a:ln w="9525">
            <a:solidFill>
              <a:schemeClr val="tx1"/>
            </a:solidFill>
            <a:miter lim="800000"/>
            <a:headEnd/>
            <a:tailEnd/>
          </a:ln>
          <a:effectLst/>
        </p:spPr>
        <p:txBody>
          <a:bodyPr wrap="none" anchor="ctr"/>
          <a:lstStyle/>
          <a:p>
            <a:pPr algn="ctr"/>
            <a:r>
              <a:rPr lang="en-US"/>
              <a:t>Student Section</a:t>
            </a:r>
          </a:p>
        </p:txBody>
      </p:sp>
      <p:sp>
        <p:nvSpPr>
          <p:cNvPr id="100386" name="Subtitle 2"/>
          <p:cNvSpPr>
            <a:spLocks/>
          </p:cNvSpPr>
          <p:nvPr/>
        </p:nvSpPr>
        <p:spPr bwMode="auto">
          <a:xfrm>
            <a:off x="3746500" y="3810000"/>
            <a:ext cx="1676400" cy="1219200"/>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r>
              <a:rPr lang="en-US" sz="1600">
                <a:latin typeface="Arial Rounded MT Bold" pitchFamily="34" charset="0"/>
              </a:rPr>
              <a:t>Sportsmanship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powerpoint_background_blue"/>
          <p:cNvPicPr>
            <a:picLocks noChangeAspect="1" noChangeArrowheads="1"/>
          </p:cNvPicPr>
          <p:nvPr/>
        </p:nvPicPr>
        <p:blipFill>
          <a:blip r:embed="rId3" cstate="print"/>
          <a:srcRect r="937" b="1250"/>
          <a:stretch>
            <a:fillRect/>
          </a:stretch>
        </p:blipFill>
        <p:spPr bwMode="auto">
          <a:xfrm>
            <a:off x="-12700" y="-36513"/>
            <a:ext cx="9221788" cy="6894513"/>
          </a:xfrm>
          <a:prstGeom prst="rect">
            <a:avLst/>
          </a:prstGeom>
          <a:noFill/>
          <a:ln w="9525">
            <a:noFill/>
            <a:miter lim="800000"/>
            <a:headEnd/>
            <a:tailEnd/>
          </a:ln>
        </p:spPr>
      </p:pic>
      <p:sp>
        <p:nvSpPr>
          <p:cNvPr id="60417" name="Subtitle 2"/>
          <p:cNvSpPr>
            <a:spLocks noGrp="1"/>
          </p:cNvSpPr>
          <p:nvPr>
            <p:ph type="subTitle" idx="1"/>
          </p:nvPr>
        </p:nvSpPr>
        <p:spPr>
          <a:xfrm>
            <a:off x="533400" y="381000"/>
            <a:ext cx="8305800" cy="5867400"/>
          </a:xfrm>
        </p:spPr>
        <p:txBody>
          <a:bodyPr/>
          <a:lstStyle/>
          <a:p>
            <a:pPr marR="0" algn="l" eaLnBrk="1" hangingPunct="1"/>
            <a:r>
              <a:rPr lang="en-US" sz="3600" dirty="0" smtClean="0">
                <a:latin typeface="Arial Rounded MT Bold" pitchFamily="34" charset="0"/>
              </a:rPr>
              <a:t>                            Conference Level</a:t>
            </a:r>
          </a:p>
          <a:p>
            <a:pPr marR="0" algn="ctr" eaLnBrk="1" hangingPunct="1"/>
            <a:r>
              <a:rPr lang="en-US" sz="3600" dirty="0" smtClean="0">
                <a:latin typeface="Arial Rounded MT Bold" pitchFamily="34" charset="0"/>
              </a:rPr>
              <a:t> </a:t>
            </a:r>
          </a:p>
          <a:p>
            <a:pPr marR="0" algn="ctr" eaLnBrk="1" hangingPunct="1"/>
            <a:endParaRPr lang="en-US" sz="3600" dirty="0" smtClean="0">
              <a:latin typeface="Arial Rounded MT Bold" pitchFamily="34" charset="0"/>
            </a:endParaRPr>
          </a:p>
          <a:p>
            <a:pPr marR="0" algn="l" eaLnBrk="1" hangingPunct="1">
              <a:buFont typeface="Wingdings" pitchFamily="2" charset="2"/>
              <a:buChar char="Ø"/>
            </a:pPr>
            <a:r>
              <a:rPr lang="en-US" sz="2400" dirty="0" smtClean="0">
                <a:latin typeface="Arial Rounded MT Bold" pitchFamily="34" charset="0"/>
              </a:rPr>
              <a:t>League Constitution - </a:t>
            </a:r>
            <a:br>
              <a:rPr lang="en-US" sz="2400" dirty="0" smtClean="0">
                <a:latin typeface="Arial Rounded MT Bold" pitchFamily="34" charset="0"/>
              </a:rPr>
            </a:br>
            <a:r>
              <a:rPr lang="en-US" sz="2400" dirty="0" smtClean="0">
                <a:latin typeface="Arial Rounded MT Bold" pitchFamily="34" charset="0"/>
              </a:rPr>
              <a:t>   </a:t>
            </a:r>
            <a:r>
              <a:rPr lang="en-US" sz="2400" i="1" dirty="0" smtClean="0">
                <a:latin typeface="Arial Rounded MT Bold" pitchFamily="34" charset="0"/>
              </a:rPr>
              <a:t>Clearly Defined Expectations</a:t>
            </a:r>
          </a:p>
          <a:p>
            <a:pPr marR="0" algn="l" eaLnBrk="1" hangingPunct="1">
              <a:buFont typeface="Wingdings" pitchFamily="2" charset="2"/>
              <a:buChar char="Ø"/>
            </a:pPr>
            <a:r>
              <a:rPr lang="en-US" sz="2400" smtClean="0">
                <a:latin typeface="Arial Rounded MT Bold" pitchFamily="34" charset="0"/>
              </a:rPr>
              <a:t>“Just Play Fair” – </a:t>
            </a:r>
            <a:br>
              <a:rPr lang="en-US" sz="2400" smtClean="0">
                <a:latin typeface="Arial Rounded MT Bold" pitchFamily="34" charset="0"/>
              </a:rPr>
            </a:br>
            <a:r>
              <a:rPr lang="en-US" sz="2400" smtClean="0">
                <a:latin typeface="Arial Rounded MT Bold" pitchFamily="34" charset="0"/>
              </a:rPr>
              <a:t>   </a:t>
            </a:r>
            <a:r>
              <a:rPr lang="en-US" sz="2400" i="1" smtClean="0">
                <a:latin typeface="Arial Rounded MT Bold" pitchFamily="34" charset="0"/>
              </a:rPr>
              <a:t>Leaders in Sportsmanship</a:t>
            </a:r>
          </a:p>
          <a:p>
            <a:pPr marR="0" algn="l" eaLnBrk="1" hangingPunct="1">
              <a:buFont typeface="Wingdings" pitchFamily="2" charset="2"/>
              <a:buChar char="Ø"/>
            </a:pPr>
            <a:r>
              <a:rPr lang="en-US" sz="2400" dirty="0" smtClean="0">
                <a:latin typeface="Arial Rounded MT Bold" pitchFamily="34" charset="0"/>
              </a:rPr>
              <a:t>Northwest Conference </a:t>
            </a:r>
            <a:br>
              <a:rPr lang="en-US" sz="2400" dirty="0" smtClean="0">
                <a:latin typeface="Arial Rounded MT Bold" pitchFamily="34" charset="0"/>
              </a:rPr>
            </a:br>
            <a:r>
              <a:rPr lang="en-US" sz="2400" dirty="0" smtClean="0">
                <a:latin typeface="Arial Rounded MT Bold" pitchFamily="34" charset="0"/>
              </a:rPr>
              <a:t>   Sportsmanship Forum</a:t>
            </a:r>
          </a:p>
          <a:p>
            <a:pPr marR="0" algn="l" eaLnBrk="1" hangingPunct="1">
              <a:buFont typeface="Wingdings" pitchFamily="2" charset="2"/>
              <a:buChar char="Ø"/>
            </a:pPr>
            <a:r>
              <a:rPr lang="en-US" sz="2400" dirty="0" smtClean="0">
                <a:latin typeface="Arial Rounded MT Bold" pitchFamily="34" charset="0"/>
              </a:rPr>
              <a:t>League Brochure</a:t>
            </a:r>
          </a:p>
          <a:p>
            <a:pPr marR="0" algn="l" eaLnBrk="1" hangingPunct="1">
              <a:buFont typeface="Wingdings" pitchFamily="2" charset="2"/>
              <a:buChar char="Ø"/>
            </a:pPr>
            <a:r>
              <a:rPr lang="en-US" sz="2400" dirty="0" smtClean="0">
                <a:latin typeface="Arial Rounded MT Bold" pitchFamily="34" charset="0"/>
              </a:rPr>
              <a:t>LASC (Formerly </a:t>
            </a:r>
            <a:r>
              <a:rPr lang="en-US" sz="2400" dirty="0" err="1" smtClean="0">
                <a:latin typeface="Arial Rounded MT Bold" pitchFamily="34" charset="0"/>
              </a:rPr>
              <a:t>Interhigh</a:t>
            </a:r>
            <a:r>
              <a:rPr lang="en-US" sz="2400" dirty="0" smtClean="0">
                <a:latin typeface="Arial Rounded MT Bold" pitchFamily="34" charset="0"/>
              </a:rPr>
              <a:t>)</a:t>
            </a:r>
          </a:p>
        </p:txBody>
      </p:sp>
      <p:pic>
        <p:nvPicPr>
          <p:cNvPr id="60418" name="Picture 3"/>
          <p:cNvPicPr>
            <a:picLocks noChangeAspect="1" noChangeArrowheads="1"/>
          </p:cNvPicPr>
          <p:nvPr/>
        </p:nvPicPr>
        <p:blipFill>
          <a:blip r:embed="rId4" cstate="print"/>
          <a:srcRect/>
          <a:stretch>
            <a:fillRect/>
          </a:stretch>
        </p:blipFill>
        <p:spPr bwMode="auto">
          <a:xfrm>
            <a:off x="609600" y="304800"/>
            <a:ext cx="2743200" cy="1295400"/>
          </a:xfrm>
          <a:prstGeom prst="rect">
            <a:avLst/>
          </a:prstGeom>
          <a:noFill/>
          <a:ln w="9525">
            <a:noFill/>
            <a:miter lim="800000"/>
            <a:headEnd/>
            <a:tailEnd/>
          </a:ln>
        </p:spPr>
      </p:pic>
      <p:sp>
        <p:nvSpPr>
          <p:cNvPr id="60421" name="Subtitle 2"/>
          <p:cNvSpPr>
            <a:spLocks/>
          </p:cNvSpPr>
          <p:nvPr/>
        </p:nvSpPr>
        <p:spPr bwMode="auto">
          <a:xfrm>
            <a:off x="6096000" y="1524000"/>
            <a:ext cx="2590800" cy="4419600"/>
          </a:xfrm>
          <a:prstGeom prst="rect">
            <a:avLst/>
          </a:prstGeom>
          <a:noFill/>
          <a:ln w="57150" cmpd="thickThin">
            <a:solidFill>
              <a:schemeClr val="tx1"/>
            </a:solidFill>
            <a:miter lim="800000"/>
            <a:headEnd/>
            <a:tailEnd/>
          </a:ln>
        </p:spPr>
        <p:txBody>
          <a:bodyPr/>
          <a:lstStyle/>
          <a:p>
            <a:pPr algn="ctr">
              <a:spcBef>
                <a:spcPct val="20000"/>
              </a:spcBef>
              <a:buClr>
                <a:srgbClr val="9BBB59"/>
              </a:buClr>
              <a:buSzPct val="95000"/>
              <a:buFont typeface="Wingdings 2" pitchFamily="18" charset="2"/>
              <a:buNone/>
            </a:pPr>
            <a:r>
              <a:rPr lang="en-US">
                <a:latin typeface="Arial Rounded MT Bold" pitchFamily="34" charset="0"/>
              </a:rPr>
              <a:t>Purpose of the Northwest Conference Sportsmanship Forum</a:t>
            </a:r>
          </a:p>
          <a:p>
            <a:pPr>
              <a:spcBef>
                <a:spcPct val="20000"/>
              </a:spcBef>
              <a:buClr>
                <a:srgbClr val="9BBB59"/>
              </a:buClr>
              <a:buSzPct val="95000"/>
              <a:buFont typeface="Wingdings 2" pitchFamily="18" charset="2"/>
              <a:buNone/>
            </a:pPr>
            <a:r>
              <a:rPr lang="en-US" sz="900" i="1">
                <a:latin typeface="Arial Rounded MT Bold" pitchFamily="34" charset="0"/>
              </a:rPr>
              <a:t/>
            </a:r>
            <a:br>
              <a:rPr lang="en-US" sz="900" i="1">
                <a:latin typeface="Arial Rounded MT Bold" pitchFamily="34" charset="0"/>
              </a:rPr>
            </a:br>
            <a:r>
              <a:rPr lang="en-US" sz="1600" i="1">
                <a:latin typeface="Arial Rounded MT Bold" pitchFamily="34" charset="0"/>
              </a:rPr>
              <a:t>To develop and implement a positive league sportsmanship model. Our ultimate goal is to emphasize positive sportsmanship and character within the overall framework of the public and private school mission.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powerpoint_background_blue"/>
          <p:cNvPicPr>
            <a:picLocks noChangeAspect="1" noChangeArrowheads="1"/>
          </p:cNvPicPr>
          <p:nvPr/>
        </p:nvPicPr>
        <p:blipFill>
          <a:blip r:embed="rId3" cstate="print"/>
          <a:srcRect r="937" b="1250"/>
          <a:stretch>
            <a:fillRect/>
          </a:stretch>
        </p:blipFill>
        <p:spPr bwMode="auto">
          <a:xfrm>
            <a:off x="-12700" y="-36513"/>
            <a:ext cx="9221788" cy="6894513"/>
          </a:xfrm>
          <a:prstGeom prst="rect">
            <a:avLst/>
          </a:prstGeom>
          <a:noFill/>
          <a:ln w="9525">
            <a:noFill/>
            <a:miter lim="800000"/>
            <a:headEnd/>
            <a:tailEnd/>
          </a:ln>
        </p:spPr>
      </p:pic>
      <p:sp>
        <p:nvSpPr>
          <p:cNvPr id="62465" name="Subtitle 2"/>
          <p:cNvSpPr>
            <a:spLocks noGrp="1"/>
          </p:cNvSpPr>
          <p:nvPr>
            <p:ph type="subTitle" idx="4294967295"/>
          </p:nvPr>
        </p:nvSpPr>
        <p:spPr>
          <a:xfrm>
            <a:off x="533400" y="381000"/>
            <a:ext cx="8305800" cy="5867400"/>
          </a:xfrm>
        </p:spPr>
        <p:txBody>
          <a:bodyPr lIns="0" rIns="18288"/>
          <a:lstStyle/>
          <a:p>
            <a:pPr marL="0" indent="0" algn="ctr" eaLnBrk="1" hangingPunct="1">
              <a:buFont typeface="Wingdings 2" pitchFamily="18" charset="2"/>
              <a:buNone/>
            </a:pPr>
            <a:r>
              <a:rPr lang="en-US" sz="3600" smtClean="0">
                <a:latin typeface="Arial Rounded MT Bold" pitchFamily="34" charset="0"/>
              </a:rPr>
              <a:t>School Level</a:t>
            </a:r>
          </a:p>
          <a:p>
            <a:pPr marL="0" indent="0" algn="ctr" eaLnBrk="1" hangingPunct="1">
              <a:buFont typeface="Wingdings 2" pitchFamily="18" charset="2"/>
              <a:buNone/>
            </a:pPr>
            <a:endParaRPr lang="en-US" sz="3600" smtClean="0">
              <a:latin typeface="Arial Rounded MT Bold" pitchFamily="34" charset="0"/>
            </a:endParaRPr>
          </a:p>
          <a:p>
            <a:pPr marL="0" indent="0" algn="ctr" eaLnBrk="1" hangingPunct="1">
              <a:buFont typeface="Wingdings 2" pitchFamily="18" charset="2"/>
              <a:buNone/>
            </a:pPr>
            <a:endParaRPr lang="en-US" sz="3600" smtClean="0">
              <a:latin typeface="Arial Rounded MT Bold" pitchFamily="34" charset="0"/>
            </a:endParaRPr>
          </a:p>
          <a:p>
            <a:pPr marL="0" indent="0" eaLnBrk="1" hangingPunct="1">
              <a:buFont typeface="Wingdings" pitchFamily="2" charset="2"/>
              <a:buChar char="Ø"/>
            </a:pPr>
            <a:r>
              <a:rPr lang="en-US" sz="2200" smtClean="0">
                <a:latin typeface="Arial Rounded MT Bold" pitchFamily="34" charset="0"/>
              </a:rPr>
              <a:t>Point of Emphasis</a:t>
            </a:r>
          </a:p>
          <a:p>
            <a:pPr marL="0" indent="0" eaLnBrk="1" hangingPunct="1">
              <a:buFont typeface="Wingdings" pitchFamily="2" charset="2"/>
              <a:buChar char="Ø"/>
            </a:pPr>
            <a:r>
              <a:rPr lang="en-US" sz="2200" smtClean="0">
                <a:latin typeface="Arial Rounded MT Bold" pitchFamily="34" charset="0"/>
              </a:rPr>
              <a:t>Coaches Preseason Meetings</a:t>
            </a:r>
          </a:p>
          <a:p>
            <a:pPr marL="0" indent="0" eaLnBrk="1" hangingPunct="1">
              <a:buFont typeface="Wingdings" pitchFamily="2" charset="2"/>
              <a:buChar char="Ø"/>
            </a:pPr>
            <a:r>
              <a:rPr lang="en-US" sz="2200" smtClean="0">
                <a:latin typeface="Arial Rounded MT Bold" pitchFamily="34" charset="0"/>
              </a:rPr>
              <a:t>Team Preseason Meetings</a:t>
            </a:r>
          </a:p>
          <a:p>
            <a:pPr marL="0" indent="0" eaLnBrk="1" hangingPunct="1">
              <a:buFont typeface="Wingdings" pitchFamily="2" charset="2"/>
              <a:buChar char="Ø"/>
            </a:pPr>
            <a:r>
              <a:rPr lang="en-US" sz="2200" smtClean="0">
                <a:latin typeface="Arial Rounded MT Bold" pitchFamily="34" charset="0"/>
              </a:rPr>
              <a:t>Parent Preseason Meetings</a:t>
            </a:r>
          </a:p>
          <a:p>
            <a:pPr marL="0" indent="0" eaLnBrk="1" hangingPunct="1">
              <a:buFont typeface="Wingdings" pitchFamily="2" charset="2"/>
              <a:buChar char="Ø"/>
            </a:pPr>
            <a:r>
              <a:rPr lang="en-US" sz="2200" smtClean="0">
                <a:latin typeface="Arial Rounded MT Bold" pitchFamily="34" charset="0"/>
              </a:rPr>
              <a:t>Storm Soldiers</a:t>
            </a:r>
          </a:p>
          <a:p>
            <a:pPr marL="0" indent="0" eaLnBrk="1" hangingPunct="1">
              <a:buFont typeface="Wingdings" pitchFamily="2" charset="2"/>
              <a:buChar char="Ø"/>
            </a:pPr>
            <a:r>
              <a:rPr lang="en-US" sz="2200" smtClean="0">
                <a:latin typeface="Arial Rounded MT Bold" pitchFamily="34" charset="0"/>
              </a:rPr>
              <a:t>Cheer Squad</a:t>
            </a:r>
          </a:p>
          <a:p>
            <a:pPr marL="0" indent="0" eaLnBrk="1" hangingPunct="1">
              <a:buFont typeface="Wingdings" pitchFamily="2" charset="2"/>
              <a:buChar char="Ø"/>
            </a:pPr>
            <a:r>
              <a:rPr lang="en-US" sz="2200" smtClean="0">
                <a:latin typeface="Arial Rounded MT Bold" pitchFamily="34" charset="0"/>
              </a:rPr>
              <a:t>Band</a:t>
            </a:r>
          </a:p>
          <a:p>
            <a:pPr marL="0" indent="0" eaLnBrk="1" hangingPunct="1">
              <a:buFont typeface="Wingdings" pitchFamily="2" charset="2"/>
              <a:buChar char="Ø"/>
            </a:pPr>
            <a:r>
              <a:rPr lang="en-US" sz="2200" smtClean="0">
                <a:latin typeface="Arial Rounded MT Bold" pitchFamily="34" charset="0"/>
              </a:rPr>
              <a:t>Game Management - Administrator Buy In</a:t>
            </a:r>
          </a:p>
        </p:txBody>
      </p:sp>
      <p:pic>
        <p:nvPicPr>
          <p:cNvPr id="62470" name="Picture 6" descr="logo1"/>
          <p:cNvPicPr>
            <a:picLocks noChangeAspect="1" noChangeArrowheads="1"/>
          </p:cNvPicPr>
          <p:nvPr/>
        </p:nvPicPr>
        <p:blipFill>
          <a:blip r:embed="rId4" cstate="print"/>
          <a:srcRect/>
          <a:stretch>
            <a:fillRect/>
          </a:stretch>
        </p:blipFill>
        <p:spPr bwMode="auto">
          <a:xfrm>
            <a:off x="838200" y="228600"/>
            <a:ext cx="1562100" cy="1219200"/>
          </a:xfrm>
          <a:prstGeom prst="rect">
            <a:avLst/>
          </a:prstGeom>
          <a:noFill/>
        </p:spPr>
      </p:pic>
      <p:pic>
        <p:nvPicPr>
          <p:cNvPr id="62472" name="Picture 8" descr="wa-washs14-letter-150"/>
          <p:cNvPicPr>
            <a:picLocks noChangeAspect="1" noChangeArrowheads="1"/>
          </p:cNvPicPr>
          <p:nvPr/>
        </p:nvPicPr>
        <p:blipFill>
          <a:blip r:embed="rId5" cstate="print"/>
          <a:srcRect/>
          <a:stretch>
            <a:fillRect/>
          </a:stretch>
        </p:blipFill>
        <p:spPr bwMode="auto">
          <a:xfrm>
            <a:off x="6919913" y="152400"/>
            <a:ext cx="1152525" cy="1266825"/>
          </a:xfrm>
          <a:prstGeom prst="rect">
            <a:avLst/>
          </a:prstGeom>
          <a:noFill/>
        </p:spPr>
      </p:pic>
      <p:pic>
        <p:nvPicPr>
          <p:cNvPr id="62476" name="Picture 12" descr="20a"/>
          <p:cNvPicPr>
            <a:picLocks noChangeAspect="1" noChangeArrowheads="1"/>
          </p:cNvPicPr>
          <p:nvPr/>
        </p:nvPicPr>
        <p:blipFill>
          <a:blip r:embed="rId6" cstate="print"/>
          <a:srcRect/>
          <a:stretch>
            <a:fillRect/>
          </a:stretch>
        </p:blipFill>
        <p:spPr bwMode="auto">
          <a:xfrm>
            <a:off x="4953000" y="2362200"/>
            <a:ext cx="3810000" cy="252571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Subtitle 2"/>
          <p:cNvPicPr>
            <a:picLocks noGrp="1" noChangeArrowheads="1"/>
          </p:cNvPicPr>
          <p:nvPr>
            <p:ph type="subTitle" idx="1"/>
          </p:nvPr>
        </p:nvPicPr>
        <p:blipFill>
          <a:blip r:embed="rId3" cstate="print"/>
          <a:srcRect b="22205"/>
          <a:stretch>
            <a:fillRect/>
          </a:stretch>
        </p:blipFill>
        <p:spPr>
          <a:xfrm>
            <a:off x="155575" y="1725613"/>
            <a:ext cx="8607425" cy="3524250"/>
          </a:xfrm>
        </p:spPr>
      </p:pic>
      <p:pic>
        <p:nvPicPr>
          <p:cNvPr id="64514" name="Picture 3"/>
          <p:cNvPicPr>
            <a:picLocks noChangeAspect="1" noChangeArrowheads="1"/>
          </p:cNvPicPr>
          <p:nvPr/>
        </p:nvPicPr>
        <p:blipFill>
          <a:blip r:embed="rId4" cstate="print"/>
          <a:srcRect/>
          <a:stretch>
            <a:fillRect/>
          </a:stretch>
        </p:blipFill>
        <p:spPr bwMode="auto">
          <a:xfrm>
            <a:off x="609600" y="304800"/>
            <a:ext cx="2743200" cy="1295400"/>
          </a:xfrm>
          <a:prstGeom prst="rect">
            <a:avLst/>
          </a:prstGeom>
          <a:noFill/>
          <a:ln w="9525">
            <a:noFill/>
            <a:miter lim="800000"/>
            <a:headEnd/>
            <a:tailEnd/>
          </a:ln>
        </p:spPr>
      </p:pic>
      <p:pic>
        <p:nvPicPr>
          <p:cNvPr id="64515" name="Picture 5" descr="knute_rockne_release"/>
          <p:cNvPicPr>
            <a:picLocks noChangeAspect="1" noChangeArrowheads="1"/>
          </p:cNvPicPr>
          <p:nvPr/>
        </p:nvPicPr>
        <p:blipFill>
          <a:blip r:embed="rId5" cstate="print"/>
          <a:srcRect/>
          <a:stretch>
            <a:fillRect/>
          </a:stretch>
        </p:blipFill>
        <p:spPr bwMode="auto">
          <a:xfrm>
            <a:off x="7315200" y="5257800"/>
            <a:ext cx="1143000" cy="1371600"/>
          </a:xfrm>
          <a:prstGeom prst="rect">
            <a:avLst/>
          </a:prstGeom>
          <a:noFill/>
          <a:ln w="9525">
            <a:noFill/>
            <a:miter lim="800000"/>
            <a:headEnd/>
            <a:tailEnd/>
          </a:ln>
        </p:spPr>
      </p:pic>
      <p:pic>
        <p:nvPicPr>
          <p:cNvPr id="64516" name="Subtitle 2"/>
          <p:cNvPicPr>
            <a:picLocks noChangeArrowheads="1"/>
          </p:cNvPicPr>
          <p:nvPr/>
        </p:nvPicPr>
        <p:blipFill>
          <a:blip r:embed="rId3" cstate="print"/>
          <a:srcRect l="27618" t="80746" r="28680"/>
          <a:stretch>
            <a:fillRect/>
          </a:stretch>
        </p:blipFill>
        <p:spPr bwMode="auto">
          <a:xfrm>
            <a:off x="3962400" y="5486400"/>
            <a:ext cx="3762375" cy="871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sp>
        <p:nvSpPr>
          <p:cNvPr id="66562" name="Subtitle 2"/>
          <p:cNvSpPr txBox="1">
            <a:spLocks/>
          </p:cNvSpPr>
          <p:nvPr/>
        </p:nvSpPr>
        <p:spPr bwMode="auto">
          <a:xfrm>
            <a:off x="4953000" y="1828800"/>
            <a:ext cx="3352800" cy="4419600"/>
          </a:xfrm>
          <a:prstGeom prst="rect">
            <a:avLst/>
          </a:prstGeom>
          <a:noFill/>
          <a:ln w="9525">
            <a:noFill/>
            <a:miter lim="800000"/>
            <a:headEnd/>
            <a:tailEnd/>
          </a:ln>
        </p:spPr>
        <p:txBody>
          <a:bodyPr lIns="0" rIns="18288"/>
          <a:lstStyle/>
          <a:p>
            <a:pPr algn="ctr">
              <a:spcBef>
                <a:spcPct val="20000"/>
              </a:spcBef>
              <a:buClr>
                <a:srgbClr val="9BBB59"/>
              </a:buClr>
              <a:buSzPct val="95000"/>
              <a:buFont typeface="Wingdings 2" pitchFamily="18" charset="2"/>
              <a:buNone/>
            </a:pPr>
            <a:endParaRPr lang="en-US" sz="4400">
              <a:latin typeface="Arial Rounded MT Bold" pitchFamily="34" charset="0"/>
            </a:endParaRPr>
          </a:p>
        </p:txBody>
      </p:sp>
      <p:sp>
        <p:nvSpPr>
          <p:cNvPr id="66563"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65"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6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67" name="Subtitle 2"/>
          <p:cNvSpPr>
            <a:spLocks noGrp="1"/>
          </p:cNvSpPr>
          <p:nvPr>
            <p:ph type="subTitle" idx="1"/>
          </p:nvPr>
        </p:nvSpPr>
        <p:spPr>
          <a:xfrm>
            <a:off x="609600" y="1828800"/>
            <a:ext cx="8229600" cy="2590800"/>
          </a:xfrm>
        </p:spPr>
        <p:txBody>
          <a:bodyPr/>
          <a:lstStyle/>
          <a:p>
            <a:pPr marR="0" algn="l" eaLnBrk="1" hangingPunct="1"/>
            <a:r>
              <a:rPr lang="en-US" sz="2800" smtClean="0">
                <a:latin typeface="Arial Rounded MT Bold" pitchFamily="34" charset="0"/>
              </a:rPr>
              <a:t>Purpose of the Northwest Conference Sportsmanship Forum</a:t>
            </a:r>
          </a:p>
          <a:p>
            <a:pPr marR="0" algn="l" eaLnBrk="1" hangingPunct="1"/>
            <a:r>
              <a:rPr lang="en-US" sz="1200" smtClean="0">
                <a:latin typeface="Arial Rounded MT Bold" pitchFamily="34" charset="0"/>
              </a:rPr>
              <a:t/>
            </a:r>
            <a:br>
              <a:rPr lang="en-US" sz="1200" smtClean="0">
                <a:latin typeface="Arial Rounded MT Bold" pitchFamily="34" charset="0"/>
              </a:rPr>
            </a:br>
            <a:r>
              <a:rPr lang="en-US" sz="2000" smtClean="0">
                <a:latin typeface="Arial Rounded MT Bold" pitchFamily="34" charset="0"/>
              </a:rPr>
              <a:t>To develop and implement a positive league sportsmanship model. Our ultimate goal is to emphasize positive sportsmanship and character within the overall framework of the public and private school mission.</a:t>
            </a:r>
          </a:p>
        </p:txBody>
      </p:sp>
      <p:sp>
        <p:nvSpPr>
          <p:cNvPr id="6656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6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657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2" name="Subtitle 2"/>
          <p:cNvSpPr>
            <a:spLocks/>
          </p:cNvSpPr>
          <p:nvPr/>
        </p:nvSpPr>
        <p:spPr bwMode="auto">
          <a:xfrm>
            <a:off x="609600" y="4419600"/>
            <a:ext cx="8229600" cy="2057400"/>
          </a:xfrm>
          <a:prstGeom prst="rect">
            <a:avLst/>
          </a:prstGeom>
          <a:noFill/>
          <a:ln w="12700">
            <a:noFill/>
            <a:miter lim="800000"/>
            <a:headEnd/>
            <a:tailEnd/>
          </a:ln>
        </p:spPr>
        <p:txBody>
          <a:bodyPr lIns="0" rIns="18288"/>
          <a:lstStyle/>
          <a:p>
            <a:pPr>
              <a:spcBef>
                <a:spcPct val="20000"/>
              </a:spcBef>
              <a:buClr>
                <a:srgbClr val="9BBB59"/>
              </a:buClr>
              <a:buSzPct val="95000"/>
              <a:buFont typeface="Wingdings 2" pitchFamily="18" charset="2"/>
              <a:buNone/>
            </a:pPr>
            <a:r>
              <a:rPr lang="en-US" sz="2600">
                <a:latin typeface="Arial Rounded MT Bold" pitchFamily="34" charset="0"/>
              </a:rPr>
              <a:t>Why you!?!</a:t>
            </a:r>
          </a:p>
          <a:p>
            <a:pPr>
              <a:spcBef>
                <a:spcPct val="20000"/>
              </a:spcBef>
              <a:buClr>
                <a:srgbClr val="9BBB59"/>
              </a:buClr>
              <a:buSzPct val="95000"/>
              <a:buFont typeface="Wingdings 2" pitchFamily="18" charset="2"/>
              <a:buNone/>
            </a:pPr>
            <a:r>
              <a:rPr lang="en-US" sz="1200">
                <a:latin typeface="Arial Rounded MT Bold" pitchFamily="34" charset="0"/>
              </a:rPr>
              <a:t/>
            </a:r>
            <a:br>
              <a:rPr lang="en-US" sz="1200">
                <a:latin typeface="Arial Rounded MT Bold" pitchFamily="34" charset="0"/>
              </a:rPr>
            </a:br>
            <a:r>
              <a:rPr lang="en-US" sz="2000">
                <a:latin typeface="Arial Rounded MT Bold" pitchFamily="34" charset="0"/>
              </a:rPr>
              <a:t>You were selected to attend because of your potential as a student leader. In addition, you were selected to assist in building upon and continuing the positive sportsmanship tradition of the NWC.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3"/>
          <p:cNvPicPr>
            <a:picLocks noChangeAspect="1" noChangeArrowheads="1"/>
          </p:cNvPicPr>
          <p:nvPr/>
        </p:nvPicPr>
        <p:blipFill>
          <a:blip r:embed="rId3" cstate="print"/>
          <a:srcRect/>
          <a:stretch>
            <a:fillRect/>
          </a:stretch>
        </p:blipFill>
        <p:spPr bwMode="auto">
          <a:xfrm>
            <a:off x="609600" y="304800"/>
            <a:ext cx="2743200" cy="1295400"/>
          </a:xfrm>
          <a:prstGeom prst="rect">
            <a:avLst/>
          </a:prstGeom>
          <a:noFill/>
          <a:ln w="9525">
            <a:noFill/>
            <a:miter lim="800000"/>
            <a:headEnd/>
            <a:tailEnd/>
          </a:ln>
        </p:spPr>
      </p:pic>
      <p:sp>
        <p:nvSpPr>
          <p:cNvPr id="68610"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2"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4" name="Subtitle 2"/>
          <p:cNvSpPr>
            <a:spLocks noGrp="1"/>
          </p:cNvSpPr>
          <p:nvPr>
            <p:ph type="subTitle" idx="1"/>
          </p:nvPr>
        </p:nvSpPr>
        <p:spPr>
          <a:xfrm>
            <a:off x="3733800" y="762000"/>
            <a:ext cx="5029200" cy="1371600"/>
          </a:xfrm>
        </p:spPr>
        <p:txBody>
          <a:bodyPr/>
          <a:lstStyle/>
          <a:p>
            <a:pPr marR="0" algn="ctr" eaLnBrk="1" hangingPunct="1">
              <a:lnSpc>
                <a:spcPct val="80000"/>
              </a:lnSpc>
            </a:pPr>
            <a:r>
              <a:rPr lang="en-US" sz="2800" smtClean="0">
                <a:latin typeface="Arial Rounded MT Bold" pitchFamily="34" charset="0"/>
              </a:rPr>
              <a:t>“Winning isn’t everything. </a:t>
            </a:r>
            <a:br>
              <a:rPr lang="en-US" sz="2800" smtClean="0">
                <a:latin typeface="Arial Rounded MT Bold" pitchFamily="34" charset="0"/>
              </a:rPr>
            </a:br>
            <a:r>
              <a:rPr lang="en-US" sz="2800" smtClean="0">
                <a:latin typeface="Arial Rounded MT Bold" pitchFamily="34" charset="0"/>
              </a:rPr>
              <a:t>It’s the only thing.”  </a:t>
            </a:r>
            <a:br>
              <a:rPr lang="en-US" sz="2800" smtClean="0">
                <a:latin typeface="Arial Rounded MT Bold" pitchFamily="34" charset="0"/>
              </a:rPr>
            </a:br>
            <a:r>
              <a:rPr lang="en-US" sz="2000" smtClean="0">
                <a:latin typeface="Arial Rounded MT Bold" pitchFamily="34" charset="0"/>
              </a:rPr>
              <a:t/>
            </a:r>
            <a:br>
              <a:rPr lang="en-US" sz="2000" smtClean="0">
                <a:latin typeface="Arial Rounded MT Bold" pitchFamily="34" charset="0"/>
              </a:rPr>
            </a:br>
            <a:r>
              <a:rPr lang="en-US" sz="2000" smtClean="0">
                <a:latin typeface="Arial Rounded MT Bold" pitchFamily="34" charset="0"/>
              </a:rPr>
              <a:t>Vince Lombardi 1965 </a:t>
            </a:r>
          </a:p>
        </p:txBody>
      </p:sp>
      <p:sp>
        <p:nvSpPr>
          <p:cNvPr id="6861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sp>
        <p:nvSpPr>
          <p:cNvPr id="6861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68618" name="Picture 14" descr="Lombardi"/>
          <p:cNvPicPr>
            <a:picLocks noChangeAspect="1" noChangeArrowheads="1"/>
          </p:cNvPicPr>
          <p:nvPr/>
        </p:nvPicPr>
        <p:blipFill>
          <a:blip r:embed="rId4" cstate="print"/>
          <a:srcRect t="1372" b="6857"/>
          <a:stretch>
            <a:fillRect/>
          </a:stretch>
        </p:blipFill>
        <p:spPr bwMode="auto">
          <a:xfrm>
            <a:off x="1066800" y="1981200"/>
            <a:ext cx="1273175" cy="1692275"/>
          </a:xfrm>
          <a:prstGeom prst="rect">
            <a:avLst/>
          </a:prstGeom>
          <a:noFill/>
          <a:ln w="9525">
            <a:noFill/>
            <a:miter lim="800000"/>
            <a:headEnd/>
            <a:tailEnd/>
          </a:ln>
        </p:spPr>
      </p:pic>
      <p:sp>
        <p:nvSpPr>
          <p:cNvPr id="68619" name="TextBox 18"/>
          <p:cNvSpPr txBox="1">
            <a:spLocks noChangeArrowheads="1"/>
          </p:cNvSpPr>
          <p:nvPr/>
        </p:nvSpPr>
        <p:spPr bwMode="auto">
          <a:xfrm>
            <a:off x="2743200" y="2209800"/>
            <a:ext cx="5715000" cy="1552575"/>
          </a:xfrm>
          <a:prstGeom prst="rect">
            <a:avLst/>
          </a:prstGeom>
          <a:noFill/>
          <a:ln w="9525">
            <a:noFill/>
            <a:miter lim="800000"/>
            <a:headEnd/>
            <a:tailEnd/>
          </a:ln>
        </p:spPr>
        <p:txBody>
          <a:bodyPr>
            <a:spAutoFit/>
          </a:bodyPr>
          <a:lstStyle/>
          <a:p>
            <a:pPr marL="228600" indent="-228600">
              <a:buSzPct val="75000"/>
              <a:buFont typeface="Wingdings" pitchFamily="2" charset="2"/>
              <a:buChar char="Ø"/>
            </a:pPr>
            <a:r>
              <a:rPr lang="en-US" sz="2400" i="1">
                <a:latin typeface="Arial Rounded MT Bold" pitchFamily="34" charset="0"/>
              </a:rPr>
              <a:t>Won five NFL titles </a:t>
            </a:r>
          </a:p>
          <a:p>
            <a:pPr marL="228600" indent="-228600">
              <a:buSzPct val="75000"/>
              <a:buFont typeface="Wingdings" pitchFamily="2" charset="2"/>
              <a:buChar char="Ø"/>
            </a:pPr>
            <a:r>
              <a:rPr lang="en-US" sz="2400" i="1">
                <a:latin typeface="Arial Rounded MT Bold" pitchFamily="34" charset="0"/>
              </a:rPr>
              <a:t>Won Super Bowls I and II</a:t>
            </a:r>
          </a:p>
          <a:p>
            <a:pPr marL="228600" indent="-228600">
              <a:buSzPct val="75000"/>
              <a:buFont typeface="Wingdings" pitchFamily="2" charset="2"/>
              <a:buChar char="Ø"/>
            </a:pPr>
            <a:r>
              <a:rPr lang="en-US" sz="2400" i="1">
                <a:latin typeface="Arial Rounded MT Bold" pitchFamily="34" charset="0"/>
              </a:rPr>
              <a:t>Current Super Bowl trophy  named in his honor</a:t>
            </a:r>
          </a:p>
        </p:txBody>
      </p:sp>
      <p:sp>
        <p:nvSpPr>
          <p:cNvPr id="14352" name="Subtitle 2"/>
          <p:cNvSpPr>
            <a:spLocks/>
          </p:cNvSpPr>
          <p:nvPr/>
        </p:nvSpPr>
        <p:spPr bwMode="auto">
          <a:xfrm>
            <a:off x="457200" y="4191000"/>
            <a:ext cx="8229600" cy="2286000"/>
          </a:xfrm>
          <a:prstGeom prst="rect">
            <a:avLst/>
          </a:prstGeom>
          <a:noFill/>
          <a:ln w="12700">
            <a:noFill/>
            <a:miter lim="800000"/>
            <a:headEnd/>
            <a:tailEnd/>
          </a:ln>
        </p:spPr>
        <p:txBody>
          <a:bodyPr lIns="0" rIns="18288"/>
          <a:lstStyle/>
          <a:p>
            <a:pPr algn="ctr">
              <a:spcBef>
                <a:spcPct val="20000"/>
              </a:spcBef>
              <a:buClr>
                <a:srgbClr val="9BBB59"/>
              </a:buClr>
              <a:buSzPct val="95000"/>
              <a:buFont typeface="Wingdings 2" pitchFamily="18" charset="2"/>
              <a:buNone/>
            </a:pPr>
            <a:r>
              <a:rPr lang="en-US" sz="2800">
                <a:latin typeface="Arial Rounded MT Bold" pitchFamily="34" charset="0"/>
              </a:rPr>
              <a:t>“I wish to [heck] that I’d never said [that] thing….I meant the effort…I meant having a goal. I sure as [heck] didn’t mean for people to crush human values and morality.”</a:t>
            </a:r>
          </a:p>
          <a:p>
            <a:pPr algn="ctr">
              <a:spcBef>
                <a:spcPct val="20000"/>
              </a:spcBef>
              <a:buClr>
                <a:srgbClr val="9BBB59"/>
              </a:buClr>
              <a:buSzPct val="95000"/>
              <a:buFont typeface="Wingdings 2" pitchFamily="18" charset="2"/>
              <a:buNone/>
            </a:pPr>
            <a:r>
              <a:rPr lang="en-US">
                <a:latin typeface="Arial Rounded MT Bold" pitchFamily="34" charset="0"/>
              </a:rPr>
              <a:t>Vince Lombardi 1970</a:t>
            </a:r>
            <a:endParaRPr lang="en-US" sz="280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dissolve">
                                      <p:cBhvr>
                                        <p:cTn id="7" dur="500"/>
                                        <p:tgtEl>
                                          <p:spTgt spid="14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2319</TotalTime>
  <Words>370</Words>
  <Application>Microsoft Office PowerPoint</Application>
  <PresentationFormat>On-screen Show (4:3)</PresentationFormat>
  <Paragraphs>124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Bellingham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bsd501</dc:creator>
  <cp:lastModifiedBy>Network Services</cp:lastModifiedBy>
  <cp:revision>155</cp:revision>
  <dcterms:created xsi:type="dcterms:W3CDTF">2011-11-27T20:49:31Z</dcterms:created>
  <dcterms:modified xsi:type="dcterms:W3CDTF">2012-04-26T21:52:55Z</dcterms:modified>
</cp:coreProperties>
</file>